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0" r:id="rId2"/>
    <p:sldId id="261" r:id="rId3"/>
  </p:sldIdLst>
  <p:sldSz cx="10693400" cy="7561263"/>
  <p:notesSz cx="6797675" cy="9926638"/>
  <p:defaultTex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orient="horz" pos="113">
          <p15:clr>
            <a:srgbClr val="A4A3A4"/>
          </p15:clr>
        </p15:guide>
        <p15:guide id="3" orient="horz" pos="4649">
          <p15:clr>
            <a:srgbClr val="A4A3A4"/>
          </p15:clr>
        </p15:guide>
        <p15:guide id="4" orient="horz" pos="1150">
          <p15:clr>
            <a:srgbClr val="A4A3A4"/>
          </p15:clr>
        </p15:guide>
        <p15:guide id="5" orient="horz" pos="4572">
          <p15:clr>
            <a:srgbClr val="A4A3A4"/>
          </p15:clr>
        </p15:guide>
        <p15:guide id="6" orient="horz" pos="261">
          <p15:clr>
            <a:srgbClr val="A4A3A4"/>
          </p15:clr>
        </p15:guide>
        <p15:guide id="7" orient="horz" pos="307">
          <p15:clr>
            <a:srgbClr val="A4A3A4"/>
          </p15:clr>
        </p15:guide>
        <p15:guide id="8" orient="horz" pos="1020">
          <p15:clr>
            <a:srgbClr val="A4A3A4"/>
          </p15:clr>
        </p15:guide>
        <p15:guide id="9" orient="horz" pos="3316">
          <p15:clr>
            <a:srgbClr val="A4A3A4"/>
          </p15:clr>
        </p15:guide>
        <p15:guide id="10" orient="horz" pos="3052">
          <p15:clr>
            <a:srgbClr val="A4A3A4"/>
          </p15:clr>
        </p15:guide>
        <p15:guide id="11" orient="horz" pos="1394">
          <p15:clr>
            <a:srgbClr val="A4A3A4"/>
          </p15:clr>
        </p15:guide>
        <p15:guide id="12" orient="horz" pos="1442">
          <p15:clr>
            <a:srgbClr val="A4A3A4"/>
          </p15:clr>
        </p15:guide>
        <p15:guide id="13" orient="horz" pos="1791">
          <p15:clr>
            <a:srgbClr val="A4A3A4"/>
          </p15:clr>
        </p15:guide>
        <p15:guide id="14" pos="114">
          <p15:clr>
            <a:srgbClr val="A4A3A4"/>
          </p15:clr>
        </p15:guide>
        <p15:guide id="15" pos="6623">
          <p15:clr>
            <a:srgbClr val="A4A3A4"/>
          </p15:clr>
        </p15:guide>
        <p15:guide id="16" pos="2382">
          <p15:clr>
            <a:srgbClr val="A4A3A4"/>
          </p15:clr>
        </p15:guide>
        <p15:guide id="17" pos="2155">
          <p15:clr>
            <a:srgbClr val="A4A3A4"/>
          </p15:clr>
        </p15:guide>
        <p15:guide id="18" pos="2267">
          <p15:clr>
            <a:srgbClr val="A4A3A4"/>
          </p15:clr>
        </p15:guide>
        <p15:guide id="19" pos="229">
          <p15:clr>
            <a:srgbClr val="A4A3A4"/>
          </p15:clr>
        </p15:guide>
        <p15:guide id="20" pos="2041">
          <p15:clr>
            <a:srgbClr val="A4A3A4"/>
          </p15:clr>
        </p15:guide>
        <p15:guide id="21" pos="6509">
          <p15:clr>
            <a:srgbClr val="A4A3A4"/>
          </p15:clr>
        </p15:guide>
        <p15:guide id="22" pos="2494">
          <p15:clr>
            <a:srgbClr val="A4A3A4"/>
          </p15:clr>
        </p15:guide>
        <p15:guide id="23" pos="4535">
          <p15:clr>
            <a:srgbClr val="A4A3A4"/>
          </p15:clr>
        </p15:guide>
        <p15:guide id="24" pos="4649">
          <p15:clr>
            <a:srgbClr val="A4A3A4"/>
          </p15:clr>
        </p15:guide>
        <p15:guide id="25" pos="4423">
          <p15:clr>
            <a:srgbClr val="A4A3A4"/>
          </p15:clr>
        </p15:guide>
        <p15:guide id="26" pos="4310">
          <p15:clr>
            <a:srgbClr val="A4A3A4"/>
          </p15:clr>
        </p15:guide>
        <p15:guide id="27" pos="47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8B8B"/>
    <a:srgbClr val="005B88"/>
    <a:srgbClr val="BCBCBC"/>
    <a:srgbClr val="F9FBFC"/>
    <a:srgbClr val="FBB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p:restoredTop sz="94558" autoAdjust="0"/>
  </p:normalViewPr>
  <p:slideViewPr>
    <p:cSldViewPr showGuides="1">
      <p:cViewPr varScale="1">
        <p:scale>
          <a:sx n="98" d="100"/>
          <a:sy n="98" d="100"/>
        </p:scale>
        <p:origin x="1350" y="84"/>
      </p:cViewPr>
      <p:guideLst>
        <p:guide orient="horz" pos="2382"/>
        <p:guide orient="horz" pos="113"/>
        <p:guide orient="horz" pos="4649"/>
        <p:guide orient="horz" pos="1150"/>
        <p:guide orient="horz" pos="4572"/>
        <p:guide orient="horz" pos="261"/>
        <p:guide orient="horz" pos="307"/>
        <p:guide orient="horz" pos="1020"/>
        <p:guide orient="horz" pos="3316"/>
        <p:guide orient="horz" pos="3052"/>
        <p:guide orient="horz" pos="1394"/>
        <p:guide orient="horz" pos="1442"/>
        <p:guide orient="horz" pos="1791"/>
        <p:guide pos="114"/>
        <p:guide pos="6623"/>
        <p:guide pos="2382"/>
        <p:guide pos="2155"/>
        <p:guide pos="2267"/>
        <p:guide pos="229"/>
        <p:guide pos="2041"/>
        <p:guide pos="6509"/>
        <p:guide pos="2494"/>
        <p:guide pos="4535"/>
        <p:guide pos="4649"/>
        <p:guide pos="4423"/>
        <p:guide pos="4310"/>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2"/>
            <a:ext cx="2945659" cy="496332"/>
          </a:xfrm>
          <a:prstGeom prst="rect">
            <a:avLst/>
          </a:prstGeom>
        </p:spPr>
        <p:txBody>
          <a:bodyPr vert="horz" lIns="95562" tIns="47781" rIns="95562" bIns="47781" rtlCol="0"/>
          <a:lstStyle>
            <a:lvl1pPr algn="l">
              <a:defRPr sz="1300"/>
            </a:lvl1pPr>
          </a:lstStyle>
          <a:p>
            <a:endParaRPr lang="de-DE"/>
          </a:p>
        </p:txBody>
      </p:sp>
      <p:sp>
        <p:nvSpPr>
          <p:cNvPr id="3" name="Datumsplatzhalter 2"/>
          <p:cNvSpPr>
            <a:spLocks noGrp="1"/>
          </p:cNvSpPr>
          <p:nvPr>
            <p:ph type="dt" idx="1"/>
          </p:nvPr>
        </p:nvSpPr>
        <p:spPr>
          <a:xfrm>
            <a:off x="3850444" y="2"/>
            <a:ext cx="2945659" cy="496332"/>
          </a:xfrm>
          <a:prstGeom prst="rect">
            <a:avLst/>
          </a:prstGeom>
        </p:spPr>
        <p:txBody>
          <a:bodyPr vert="horz" lIns="95562" tIns="47781" rIns="95562" bIns="47781" rtlCol="0"/>
          <a:lstStyle>
            <a:lvl1pPr algn="r">
              <a:defRPr sz="1300"/>
            </a:lvl1pPr>
          </a:lstStyle>
          <a:p>
            <a:fld id="{D4AB2095-B300-4129-8F15-8FA0CF15EA57}" type="datetimeFigureOut">
              <a:rPr lang="de-DE" smtClean="0"/>
              <a:t>07.05.2024</a:t>
            </a:fld>
            <a:endParaRPr lang="de-DE"/>
          </a:p>
        </p:txBody>
      </p:sp>
      <p:sp>
        <p:nvSpPr>
          <p:cNvPr id="4" name="Folienbildplatzhalter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5562" tIns="47781" rIns="95562" bIns="47781"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5562" tIns="47781" rIns="95562" bIns="47781"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6332"/>
          </a:xfrm>
          <a:prstGeom prst="rect">
            <a:avLst/>
          </a:prstGeom>
        </p:spPr>
        <p:txBody>
          <a:bodyPr vert="horz" lIns="95562" tIns="47781" rIns="95562" bIns="47781" rtlCol="0" anchor="b"/>
          <a:lstStyle>
            <a:lvl1pPr algn="l">
              <a:defRPr sz="1300"/>
            </a:lvl1pPr>
          </a:lstStyle>
          <a:p>
            <a:endParaRPr lang="de-DE"/>
          </a:p>
        </p:txBody>
      </p:sp>
      <p:sp>
        <p:nvSpPr>
          <p:cNvPr id="7" name="Foliennummernplatzhalter 6"/>
          <p:cNvSpPr>
            <a:spLocks noGrp="1"/>
          </p:cNvSpPr>
          <p:nvPr>
            <p:ph type="sldNum" sz="quarter" idx="5"/>
          </p:nvPr>
        </p:nvSpPr>
        <p:spPr>
          <a:xfrm>
            <a:off x="3850444" y="9428584"/>
            <a:ext cx="2945659" cy="496332"/>
          </a:xfrm>
          <a:prstGeom prst="rect">
            <a:avLst/>
          </a:prstGeom>
        </p:spPr>
        <p:txBody>
          <a:bodyPr vert="horz" lIns="95562" tIns="47781" rIns="95562" bIns="47781" rtlCol="0" anchor="b"/>
          <a:lstStyle>
            <a:lvl1pPr algn="r">
              <a:defRPr sz="1300"/>
            </a:lvl1pPr>
          </a:lstStyle>
          <a:p>
            <a:fld id="{E1EED20D-1D1E-4CFA-AE44-CC4DFFBD5FB8}" type="slidenum">
              <a:rPr lang="de-DE" smtClean="0"/>
              <a:t>‹Nr.›</a:t>
            </a:fld>
            <a:endParaRPr lang="de-DE"/>
          </a:p>
        </p:txBody>
      </p:sp>
    </p:spTree>
    <p:extLst>
      <p:ext uri="{BB962C8B-B14F-4D97-AF65-F5344CB8AC3E}">
        <p14:creationId xmlns:p14="http://schemas.microsoft.com/office/powerpoint/2010/main" val="1290738466"/>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ußenseite">
    <p:spTree>
      <p:nvGrpSpPr>
        <p:cNvPr id="1" name=""/>
        <p:cNvGrpSpPr/>
        <p:nvPr/>
      </p:nvGrpSpPr>
      <p:grpSpPr>
        <a:xfrm>
          <a:off x="0" y="0"/>
          <a:ext cx="0" cy="0"/>
          <a:chOff x="0" y="0"/>
          <a:chExt cx="0" cy="0"/>
        </a:xfrm>
      </p:grpSpPr>
      <p:sp>
        <p:nvSpPr>
          <p:cNvPr id="8" name="Bildplatzhalter 7"/>
          <p:cNvSpPr>
            <a:spLocks noGrp="1"/>
          </p:cNvSpPr>
          <p:nvPr>
            <p:ph type="pic" sz="quarter" idx="10"/>
          </p:nvPr>
        </p:nvSpPr>
        <p:spPr>
          <a:xfrm>
            <a:off x="7273925" y="484189"/>
            <a:ext cx="3240088" cy="2792386"/>
          </a:xfrm>
        </p:spPr>
        <p:txBody>
          <a:bodyPr/>
          <a:lstStyle/>
          <a:p>
            <a:r>
              <a:rPr lang="de-DE" dirty="0"/>
              <a:t>Bild durch Klicken auf Symbol hinzufügen</a:t>
            </a:r>
          </a:p>
        </p:txBody>
      </p:sp>
      <p:pic>
        <p:nvPicPr>
          <p:cNvPr id="23" name="Grafik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2839" y="6586630"/>
            <a:ext cx="2280671" cy="724706"/>
          </a:xfrm>
          <a:prstGeom prst="rect">
            <a:avLst/>
          </a:prstGeom>
        </p:spPr>
      </p:pic>
      <p:sp>
        <p:nvSpPr>
          <p:cNvPr id="3" name="Abgerundetes Rechteck 2"/>
          <p:cNvSpPr/>
          <p:nvPr userDrawn="1"/>
        </p:nvSpPr>
        <p:spPr>
          <a:xfrm>
            <a:off x="7289932" y="180231"/>
            <a:ext cx="3240000" cy="144016"/>
          </a:xfrm>
          <a:prstGeom prst="roundRect">
            <a:avLst>
              <a:gd name="adj" fmla="val 30470"/>
            </a:avLst>
          </a:prstGeom>
          <a:solidFill>
            <a:srgbClr val="005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Abgerundetes Rechteck 24"/>
          <p:cNvSpPr/>
          <p:nvPr userDrawn="1"/>
        </p:nvSpPr>
        <p:spPr>
          <a:xfrm>
            <a:off x="3690876" y="180231"/>
            <a:ext cx="3240000" cy="144016"/>
          </a:xfrm>
          <a:prstGeom prst="roundRect">
            <a:avLst>
              <a:gd name="adj" fmla="val 30470"/>
            </a:avLst>
          </a:prstGeom>
          <a:solidFill>
            <a:srgbClr val="005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Abgerundetes Rechteck 25"/>
          <p:cNvSpPr/>
          <p:nvPr userDrawn="1"/>
        </p:nvSpPr>
        <p:spPr>
          <a:xfrm>
            <a:off x="3690876" y="6724440"/>
            <a:ext cx="3240000" cy="655847"/>
          </a:xfrm>
          <a:prstGeom prst="roundRect">
            <a:avLst>
              <a:gd name="adj" fmla="val 3973"/>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p:cNvSpPr/>
          <p:nvPr userDrawn="1"/>
        </p:nvSpPr>
        <p:spPr>
          <a:xfrm>
            <a:off x="3690876" y="6724441"/>
            <a:ext cx="3240000" cy="656590"/>
          </a:xfrm>
          <a:prstGeom prst="rect">
            <a:avLst/>
          </a:prstGeom>
        </p:spPr>
        <p:txBody>
          <a:bodyPr wrap="square">
            <a:spAutoFit/>
          </a:bodyPr>
          <a:lstStyle/>
          <a:p>
            <a:pPr marL="0" marR="0" lvl="0" indent="0" algn="l" defTabSz="1043056" rtl="0" eaLnBrk="1" fontAlgn="auto" latinLnBrk="0" hangingPunct="1">
              <a:lnSpc>
                <a:spcPts val="11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Eine Unternehmung der Dr. Schmedes &amp; Rödiger GbR</a:t>
            </a:r>
          </a:p>
          <a:p>
            <a:pPr marL="0" marR="0" lvl="0" indent="0" algn="l" defTabSz="1043056" rtl="0" eaLnBrk="1" fontAlgn="auto" latinLnBrk="0" hangingPunct="1">
              <a:lnSpc>
                <a:spcPts val="1100"/>
              </a:lnSpc>
              <a:spcBef>
                <a:spcPts val="0"/>
              </a:spcBef>
              <a:spcAft>
                <a:spcPts val="0"/>
              </a:spcAft>
              <a:buClrTx/>
              <a:buSzTx/>
              <a:buFontTx/>
              <a:buNone/>
              <a:tabLst/>
              <a:defRPr/>
            </a:pPr>
            <a:r>
              <a:rPr kumimoji="0" lang="de-DE" sz="1000" b="1" i="0" u="none" strike="noStrike" kern="1200" cap="none" spc="0" normalizeH="0" baseline="0" noProof="0" dirty="0" err="1">
                <a:ln>
                  <a:noFill/>
                </a:ln>
                <a:solidFill>
                  <a:schemeClr val="tx1"/>
                </a:solidFill>
                <a:effectLst/>
                <a:uLnTx/>
                <a:uFillTx/>
                <a:latin typeface="+mn-lt"/>
                <a:ea typeface="+mn-ea"/>
                <a:cs typeface="+mn-cs"/>
              </a:rPr>
              <a:t>MediAcion</a:t>
            </a:r>
            <a:endParaRPr kumimoji="0" lang="de-DE" sz="10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1043056" rtl="0" eaLnBrk="1" fontAlgn="auto" latinLnBrk="0" hangingPunct="1">
              <a:lnSpc>
                <a:spcPts val="11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Bei </a:t>
            </a:r>
            <a:r>
              <a:rPr kumimoji="0" lang="de-DE" sz="1000" b="0" i="0" u="none" strike="noStrike" kern="1200" cap="none" spc="0" normalizeH="0" baseline="0" noProof="0" dirty="0" err="1">
                <a:ln>
                  <a:noFill/>
                </a:ln>
                <a:solidFill>
                  <a:schemeClr val="tx1"/>
                </a:solidFill>
                <a:effectLst/>
                <a:uLnTx/>
                <a:uFillTx/>
                <a:latin typeface="+mn-lt"/>
                <a:ea typeface="+mn-ea"/>
                <a:cs typeface="+mn-cs"/>
              </a:rPr>
              <a:t>Kallagen</a:t>
            </a:r>
            <a:r>
              <a:rPr kumimoji="0" lang="de-DE" sz="1000" b="0" i="0" u="none" strike="noStrike" kern="1200" cap="none" spc="0" normalizeH="0" baseline="0" noProof="0" dirty="0">
                <a:ln>
                  <a:noFill/>
                </a:ln>
                <a:solidFill>
                  <a:schemeClr val="tx1"/>
                </a:solidFill>
                <a:effectLst/>
                <a:uLnTx/>
                <a:uFillTx/>
                <a:latin typeface="+mn-lt"/>
                <a:ea typeface="+mn-ea"/>
                <a:cs typeface="+mn-cs"/>
              </a:rPr>
              <a:t> Hof 5 · 49377 Vechta</a:t>
            </a:r>
          </a:p>
          <a:p>
            <a:pPr marL="0" marR="0" lvl="0" indent="0" algn="l" defTabSz="1043056" rtl="0" eaLnBrk="1" fontAlgn="auto" latinLnBrk="0" hangingPunct="1">
              <a:lnSpc>
                <a:spcPts val="11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mn-lt"/>
                <a:ea typeface="+mn-ea"/>
                <a:cs typeface="+mn-cs"/>
              </a:rPr>
              <a:t>Tel. 04182 8000- 388 ·  www.mediacion.de</a:t>
            </a:r>
          </a:p>
        </p:txBody>
      </p:sp>
      <p:sp>
        <p:nvSpPr>
          <p:cNvPr id="28" name="Abgerundetes Rechteck 27"/>
          <p:cNvSpPr/>
          <p:nvPr userDrawn="1"/>
        </p:nvSpPr>
        <p:spPr>
          <a:xfrm>
            <a:off x="7293072" y="3509157"/>
            <a:ext cx="3240000" cy="2203200"/>
          </a:xfrm>
          <a:prstGeom prst="roundRect">
            <a:avLst>
              <a:gd name="adj" fmla="val 3973"/>
            </a:avLst>
          </a:prstGeom>
          <a:solidFill>
            <a:srgbClr val="005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Textplatzhalter 53"/>
          <p:cNvSpPr>
            <a:spLocks noGrp="1"/>
          </p:cNvSpPr>
          <p:nvPr>
            <p:ph type="body" sz="quarter" idx="15" hasCustomPrompt="1"/>
          </p:nvPr>
        </p:nvSpPr>
        <p:spPr>
          <a:xfrm>
            <a:off x="7470069" y="3760032"/>
            <a:ext cx="2879725" cy="1198337"/>
          </a:xfrm>
        </p:spPr>
        <p:txBody>
          <a:bodyPr/>
          <a:lstStyle>
            <a:lvl1pPr>
              <a:lnSpc>
                <a:spcPct val="120000"/>
              </a:lnSpc>
              <a:defRPr sz="1400" baseline="0">
                <a:solidFill>
                  <a:schemeClr val="bg1"/>
                </a:solidFill>
                <a:latin typeface="+mj-lt"/>
              </a:defRPr>
            </a:lvl1pPr>
            <a:lvl2pPr>
              <a:defRPr sz="1400" baseline="0">
                <a:latin typeface="+mj-lt"/>
              </a:defRPr>
            </a:lvl2pPr>
            <a:lvl3pPr>
              <a:defRPr sz="1400" baseline="0">
                <a:latin typeface="+mj-lt"/>
              </a:defRPr>
            </a:lvl3pPr>
            <a:lvl4pPr>
              <a:defRPr sz="1400" baseline="0">
                <a:latin typeface="+mj-lt"/>
              </a:defRPr>
            </a:lvl4pPr>
            <a:lvl5pPr>
              <a:defRPr sz="1400" baseline="0">
                <a:latin typeface="+mj-lt"/>
              </a:defRPr>
            </a:lvl5pPr>
          </a:lstStyle>
          <a:p>
            <a:pPr lvl="0"/>
            <a:r>
              <a:rPr lang="de-DE" dirty="0"/>
              <a:t>Hier kommt der Titel in 14 Punkt hin, er ist maximal 4-zeilig und der Schwerpunkt kann mit 28 Punkt Fett </a:t>
            </a:r>
          </a:p>
          <a:p>
            <a:pPr lvl="0"/>
            <a:r>
              <a:rPr lang="de-DE" dirty="0"/>
              <a:t>hervorgehoben werden</a:t>
            </a:r>
          </a:p>
        </p:txBody>
      </p:sp>
      <p:sp>
        <p:nvSpPr>
          <p:cNvPr id="30" name="Textplatzhalter 53"/>
          <p:cNvSpPr>
            <a:spLocks noGrp="1"/>
          </p:cNvSpPr>
          <p:nvPr>
            <p:ph type="body" sz="quarter" idx="16" hasCustomPrompt="1"/>
          </p:nvPr>
        </p:nvSpPr>
        <p:spPr>
          <a:xfrm>
            <a:off x="7453313" y="5004767"/>
            <a:ext cx="2879725" cy="514261"/>
          </a:xfrm>
        </p:spPr>
        <p:txBody>
          <a:bodyPr/>
          <a:lstStyle>
            <a:lvl1pPr>
              <a:lnSpc>
                <a:spcPct val="120000"/>
              </a:lnSpc>
              <a:defRPr sz="1400" b="1" baseline="0">
                <a:solidFill>
                  <a:schemeClr val="bg1"/>
                </a:solidFill>
                <a:latin typeface="+mj-lt"/>
              </a:defRPr>
            </a:lvl1pPr>
            <a:lvl2pPr>
              <a:defRPr sz="1400" baseline="0">
                <a:latin typeface="+mj-lt"/>
              </a:defRPr>
            </a:lvl2pPr>
            <a:lvl3pPr>
              <a:defRPr sz="1400" baseline="0">
                <a:latin typeface="+mj-lt"/>
              </a:defRPr>
            </a:lvl3pPr>
            <a:lvl4pPr>
              <a:defRPr sz="1400" baseline="0">
                <a:latin typeface="+mj-lt"/>
              </a:defRPr>
            </a:lvl4pPr>
            <a:lvl5pPr>
              <a:defRPr sz="1400" baseline="0">
                <a:latin typeface="+mj-lt"/>
              </a:defRPr>
            </a:lvl5pPr>
          </a:lstStyle>
          <a:p>
            <a:pPr lvl="0"/>
            <a:r>
              <a:rPr lang="de-DE" dirty="0"/>
              <a:t>Datum der Veranstaltung</a:t>
            </a:r>
          </a:p>
        </p:txBody>
      </p:sp>
      <p:sp>
        <p:nvSpPr>
          <p:cNvPr id="31" name="Textfeld 30"/>
          <p:cNvSpPr txBox="1"/>
          <p:nvPr userDrawn="1"/>
        </p:nvSpPr>
        <p:spPr>
          <a:xfrm>
            <a:off x="3669000" y="4860751"/>
            <a:ext cx="3239998" cy="1116124"/>
          </a:xfrm>
          <a:prstGeom prst="rect">
            <a:avLst/>
          </a:prstGeom>
          <a:noFill/>
        </p:spPr>
        <p:txBody>
          <a:bodyPr wrap="square" lIns="0" tIns="0" rIns="0" bIns="0" rtlCol="0">
            <a:noAutofit/>
          </a:bodyPr>
          <a:lstStyle/>
          <a:p>
            <a:pPr marL="0" indent="0">
              <a:lnSpc>
                <a:spcPct val="114000"/>
              </a:lnSpc>
              <a:buFont typeface="Arial" pitchFamily="34" charset="0"/>
              <a:buNone/>
            </a:pPr>
            <a:r>
              <a:rPr lang="de-DE" sz="1400" b="1" spc="-20" baseline="0" dirty="0">
                <a:solidFill>
                  <a:srgbClr val="005B88"/>
                </a:solidFill>
                <a:latin typeface="Calibri" panose="020F0502020204030204" pitchFamily="34" charset="0"/>
                <a:cs typeface="Calibri" panose="020F0502020204030204" pitchFamily="34" charset="0"/>
              </a:rPr>
              <a:t>Unsere Erfahrungen im Überblick</a:t>
            </a:r>
          </a:p>
          <a:p>
            <a:pPr marL="108000" indent="-108000">
              <a:lnSpc>
                <a:spcPct val="114000"/>
              </a:lnSpc>
              <a:buFont typeface="Arial" pitchFamily="34" charset="0"/>
              <a:buChar char="•"/>
            </a:pPr>
            <a:r>
              <a:rPr lang="de-DE" sz="1100" spc="-20" baseline="0" dirty="0">
                <a:latin typeface="Calibri" panose="020F0502020204030204" pitchFamily="34" charset="0"/>
                <a:cs typeface="Calibri" panose="020F0502020204030204" pitchFamily="34" charset="0"/>
              </a:rPr>
              <a:t>Über 4.000 Pflegekräfte in Palliative Care ausgebildet</a:t>
            </a:r>
          </a:p>
          <a:p>
            <a:pPr marL="108000" indent="-108000">
              <a:lnSpc>
                <a:spcPct val="114000"/>
              </a:lnSpc>
              <a:buFont typeface="Arial" pitchFamily="34" charset="0"/>
              <a:buChar char="•"/>
            </a:pPr>
            <a:r>
              <a:rPr lang="de-DE" sz="1100" spc="-20" baseline="0" dirty="0">
                <a:latin typeface="Calibri" panose="020F0502020204030204" pitchFamily="34" charset="0"/>
                <a:cs typeface="Calibri" panose="020F0502020204030204" pitchFamily="34" charset="0"/>
              </a:rPr>
              <a:t>20 Jahre Erfahrung</a:t>
            </a:r>
          </a:p>
          <a:p>
            <a:pPr marL="108000" indent="-108000">
              <a:lnSpc>
                <a:spcPct val="114000"/>
              </a:lnSpc>
              <a:buFont typeface="Arial" pitchFamily="34" charset="0"/>
              <a:buChar char="•"/>
            </a:pPr>
            <a:r>
              <a:rPr lang="de-DE" sz="1100" spc="-20" baseline="0" dirty="0">
                <a:latin typeface="Calibri" panose="020F0502020204030204" pitchFamily="34" charset="0"/>
                <a:cs typeface="Calibri" panose="020F0502020204030204" pitchFamily="34" charset="0"/>
              </a:rPr>
              <a:t>Mehr als 200 absolvierte Kurse</a:t>
            </a:r>
          </a:p>
          <a:p>
            <a:pPr marL="108000" indent="-108000">
              <a:lnSpc>
                <a:spcPct val="114000"/>
              </a:lnSpc>
              <a:buFont typeface="Arial" pitchFamily="34" charset="0"/>
              <a:buChar char="•"/>
            </a:pPr>
            <a:r>
              <a:rPr lang="de-DE" sz="1100" spc="-20" baseline="0" dirty="0">
                <a:latin typeface="Calibri" panose="020F0502020204030204" pitchFamily="34" charset="0"/>
                <a:cs typeface="Calibri" panose="020F0502020204030204" pitchFamily="34" charset="0"/>
              </a:rPr>
              <a:t>Mehr als 25 Dozenten, mit hoher Expertise in ihrem Fach</a:t>
            </a:r>
          </a:p>
          <a:p>
            <a:pPr marL="108000" indent="-108000">
              <a:lnSpc>
                <a:spcPct val="114000"/>
              </a:lnSpc>
              <a:buFont typeface="Arial" pitchFamily="34" charset="0"/>
              <a:buChar char="•"/>
            </a:pPr>
            <a:r>
              <a:rPr lang="de-DE" sz="1100" spc="-20" baseline="0" dirty="0">
                <a:latin typeface="Calibri" panose="020F0502020204030204" pitchFamily="34" charset="0"/>
                <a:cs typeface="Calibri" panose="020F0502020204030204" pitchFamily="34" charset="0"/>
              </a:rPr>
              <a:t>Bereits 40 verschiedene Kursorte</a:t>
            </a:r>
          </a:p>
          <a:p>
            <a:pPr marL="108000" indent="-108000">
              <a:lnSpc>
                <a:spcPct val="114000"/>
              </a:lnSpc>
              <a:buFont typeface="Arial" pitchFamily="34" charset="0"/>
              <a:buChar char="•"/>
            </a:pPr>
            <a:r>
              <a:rPr lang="de-DE" sz="1100" spc="-20" baseline="0" dirty="0">
                <a:latin typeface="Calibri" panose="020F0502020204030204" pitchFamily="34" charset="0"/>
                <a:cs typeface="Calibri" panose="020F0502020204030204" pitchFamily="34" charset="0"/>
              </a:rPr>
              <a:t>In sechs Bundesländern</a:t>
            </a:r>
          </a:p>
        </p:txBody>
      </p:sp>
      <p:sp>
        <p:nvSpPr>
          <p:cNvPr id="32" name="Textfeld 31"/>
          <p:cNvSpPr txBox="1"/>
          <p:nvPr userDrawn="1"/>
        </p:nvSpPr>
        <p:spPr>
          <a:xfrm>
            <a:off x="3671975" y="2754749"/>
            <a:ext cx="3239999" cy="1836204"/>
          </a:xfrm>
          <a:prstGeom prst="rect">
            <a:avLst/>
          </a:prstGeom>
          <a:noFill/>
        </p:spPr>
        <p:txBody>
          <a:bodyPr wrap="square" lIns="0" tIns="0" rIns="0" bIns="0" rtlCol="0">
            <a:noAutofit/>
          </a:bodyPr>
          <a:lstStyle/>
          <a:p>
            <a:r>
              <a:rPr lang="de-DE" sz="1400" b="1" dirty="0">
                <a:solidFill>
                  <a:srgbClr val="005B88"/>
                </a:solidFill>
                <a:effectLst/>
                <a:latin typeface="Calibri" panose="020F0502020204030204" pitchFamily="34" charset="0"/>
                <a:cs typeface="Calibri" panose="020F0502020204030204" pitchFamily="34" charset="0"/>
              </a:rPr>
              <a:t>MediAcion</a:t>
            </a:r>
            <a:r>
              <a:rPr lang="de-DE" sz="1100" dirty="0">
                <a:effectLst/>
                <a:latin typeface="Calibri" panose="020F0502020204030204" pitchFamily="34" charset="0"/>
                <a:cs typeface="Calibri" panose="020F0502020204030204" pitchFamily="34" charset="0"/>
              </a:rPr>
              <a:t> bietet zusammen mit lokalen</a:t>
            </a:r>
            <a:r>
              <a:rPr lang="de-DE" sz="1100" baseline="0" dirty="0">
                <a:effectLst/>
                <a:latin typeface="Calibri" panose="020F0502020204030204" pitchFamily="34" charset="0"/>
                <a:cs typeface="Calibri" panose="020F0502020204030204" pitchFamily="34" charset="0"/>
              </a:rPr>
              <a:t> </a:t>
            </a:r>
            <a:r>
              <a:rPr lang="de-DE" sz="1100" dirty="0">
                <a:effectLst/>
                <a:latin typeface="Calibri" panose="020F0502020204030204" pitchFamily="34" charset="0"/>
                <a:cs typeface="Calibri" panose="020F0502020204030204" pitchFamily="34" charset="0"/>
              </a:rPr>
              <a:t>Bildungsträgern in verschiedenen Bundesländern</a:t>
            </a:r>
            <a:r>
              <a:rPr lang="de-DE" sz="1100" baseline="0" dirty="0">
                <a:effectLst/>
                <a:latin typeface="Calibri" panose="020F0502020204030204" pitchFamily="34" charset="0"/>
                <a:cs typeface="Calibri" panose="020F0502020204030204" pitchFamily="34" charset="0"/>
              </a:rPr>
              <a:t> </a:t>
            </a:r>
            <a:r>
              <a:rPr lang="de-DE" sz="1100" dirty="0">
                <a:effectLst/>
                <a:latin typeface="Calibri" panose="020F0502020204030204" pitchFamily="34" charset="0"/>
                <a:cs typeface="Calibri" panose="020F0502020204030204" pitchFamily="34" charset="0"/>
              </a:rPr>
              <a:t>Fortbildungen zum Thema Palliative Care an. Schwerpunktmäßig sind wir in Niedersachsen, Hamburg und Bremen tätig. Gerne kommen wir auch in Ihre Nähe!</a:t>
            </a:r>
          </a:p>
          <a:p>
            <a:endParaRPr lang="de-DE" sz="1100" dirty="0">
              <a:effectLst/>
              <a:latin typeface="Calibri" panose="020F0502020204030204" pitchFamily="34" charset="0"/>
              <a:cs typeface="Calibri" panose="020F0502020204030204" pitchFamily="34" charset="0"/>
            </a:endParaRPr>
          </a:p>
          <a:p>
            <a:r>
              <a:rPr lang="de-DE" sz="1100" dirty="0">
                <a:effectLst/>
                <a:latin typeface="Calibri" panose="020F0502020204030204" pitchFamily="34" charset="0"/>
                <a:cs typeface="Calibri" panose="020F0502020204030204" pitchFamily="34" charset="0"/>
              </a:rPr>
              <a:t>Seit 20 Jahren ist es MediAcion ein Anliegen, die Ideen aus der Hospizbewegung und die Kompetenz aus der Palliativmedizin in der Pflegelandschaft zu verbreiten. Dabei ist uns die Weiterentwicklung der Pflegenden und deren Organisationen unser wichtigstes Anliegen.</a:t>
            </a:r>
          </a:p>
        </p:txBody>
      </p:sp>
      <p:sp>
        <p:nvSpPr>
          <p:cNvPr id="33" name="Abgerundetes Rechteck 32"/>
          <p:cNvSpPr/>
          <p:nvPr userDrawn="1"/>
        </p:nvSpPr>
        <p:spPr>
          <a:xfrm>
            <a:off x="234132" y="180231"/>
            <a:ext cx="3132000" cy="7200056"/>
          </a:xfrm>
          <a:prstGeom prst="roundRect">
            <a:avLst>
              <a:gd name="adj" fmla="val 3973"/>
            </a:avLst>
          </a:prstGeom>
          <a:solidFill>
            <a:srgbClr val="005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platzhalter 51"/>
          <p:cNvSpPr>
            <a:spLocks noGrp="1"/>
          </p:cNvSpPr>
          <p:nvPr>
            <p:ph type="body" sz="quarter" idx="14"/>
          </p:nvPr>
        </p:nvSpPr>
        <p:spPr>
          <a:xfrm>
            <a:off x="363538" y="3760032"/>
            <a:ext cx="2773362" cy="739775"/>
          </a:xfrm>
        </p:spPr>
        <p:txBody>
          <a:bodyPr/>
          <a:lstStyle>
            <a:lvl1pPr>
              <a:defRPr sz="1200" spc="-20" baseline="0">
                <a:solidFill>
                  <a:schemeClr val="bg1"/>
                </a:solidFill>
                <a:latin typeface="Calibri" panose="020F0502020204030204" pitchFamily="34" charset="0"/>
                <a:cs typeface="Calibri" panose="020F0502020204030204" pitchFamily="34" charset="0"/>
              </a:defRPr>
            </a:lvl1pPr>
            <a:lvl2pPr>
              <a:defRPr sz="1000"/>
            </a:lvl2pPr>
            <a:lvl3pPr>
              <a:defRPr sz="1000"/>
            </a:lvl3pPr>
            <a:lvl4pPr>
              <a:defRPr sz="1000"/>
            </a:lvl4pPr>
            <a:lvl5pPr>
              <a:defRPr sz="1000"/>
            </a:lvl5pPr>
          </a:lstStyle>
          <a:p>
            <a:pPr lvl="0"/>
            <a:r>
              <a:rPr lang="de-DE" dirty="0"/>
              <a:t>Formatvorlagen des Textmasters bearbeiten</a:t>
            </a:r>
          </a:p>
        </p:txBody>
      </p:sp>
      <p:sp>
        <p:nvSpPr>
          <p:cNvPr id="35" name="Textplatzhalter 47"/>
          <p:cNvSpPr>
            <a:spLocks noGrp="1"/>
          </p:cNvSpPr>
          <p:nvPr>
            <p:ph type="body" sz="quarter" idx="17" hasCustomPrompt="1"/>
          </p:nvPr>
        </p:nvSpPr>
        <p:spPr>
          <a:xfrm>
            <a:off x="363538" y="244680"/>
            <a:ext cx="2773362" cy="169658"/>
          </a:xfrm>
          <a:noFill/>
        </p:spPr>
        <p:txBody>
          <a:bodyPr wrap="square" lIns="0" tIns="0" rIns="0" bIns="0">
            <a:noAutofit/>
          </a:bodyPr>
          <a:lstStyle>
            <a:lvl1pPr>
              <a:defRPr sz="1400" b="1" cap="all" baseline="0">
                <a:solidFill>
                  <a:schemeClr val="bg1"/>
                </a:solidFill>
                <a:latin typeface="Calibri" panose="020F0502020204030204" pitchFamily="34" charset="0"/>
                <a:cs typeface="Calibri" panose="020F0502020204030204" pitchFamily="34" charset="0"/>
              </a:defRPr>
            </a:lvl1pPr>
          </a:lstStyle>
          <a:p>
            <a:pPr lvl="0"/>
            <a:r>
              <a:rPr lang="de-DE" dirty="0"/>
              <a:t>Überschrift</a:t>
            </a:r>
          </a:p>
        </p:txBody>
      </p:sp>
      <p:sp>
        <p:nvSpPr>
          <p:cNvPr id="36" name="Tabellenplatzhalter 58"/>
          <p:cNvSpPr>
            <a:spLocks noGrp="1"/>
          </p:cNvSpPr>
          <p:nvPr>
            <p:ph type="tbl" sz="quarter" idx="18" hasCustomPrompt="1"/>
          </p:nvPr>
        </p:nvSpPr>
        <p:spPr>
          <a:xfrm>
            <a:off x="363538" y="1475581"/>
            <a:ext cx="2773362" cy="700088"/>
          </a:xfrm>
        </p:spPr>
        <p:txBody>
          <a:bodyPr/>
          <a:lstStyle>
            <a:lvl1pPr>
              <a:defRPr sz="1100">
                <a:solidFill>
                  <a:schemeClr val="bg1"/>
                </a:solidFill>
                <a:latin typeface="Calibri" panose="020F0502020204030204" pitchFamily="34" charset="0"/>
                <a:cs typeface="Calibri" panose="020F0502020204030204" pitchFamily="34" charset="0"/>
              </a:defRPr>
            </a:lvl1pPr>
          </a:lstStyle>
          <a:p>
            <a:r>
              <a:rPr lang="de-DE" dirty="0"/>
              <a:t>Tabelle durch Klicken auf Symbol </a:t>
            </a:r>
            <a:r>
              <a:rPr lang="de-DE" dirty="0" err="1"/>
              <a:t>hinzfügen</a:t>
            </a:r>
            <a:endParaRPr lang="de-DE" dirty="0"/>
          </a:p>
        </p:txBody>
      </p:sp>
      <p:sp>
        <p:nvSpPr>
          <p:cNvPr id="37" name="Textplatzhalter 51"/>
          <p:cNvSpPr>
            <a:spLocks noGrp="1"/>
          </p:cNvSpPr>
          <p:nvPr>
            <p:ph type="body" sz="quarter" idx="19"/>
          </p:nvPr>
        </p:nvSpPr>
        <p:spPr>
          <a:xfrm>
            <a:off x="363538" y="484190"/>
            <a:ext cx="2773362" cy="739775"/>
          </a:xfrm>
        </p:spPr>
        <p:txBody>
          <a:bodyPr/>
          <a:lstStyle>
            <a:lvl1pPr>
              <a:defRPr sz="1200" b="1" spc="-20" baseline="0">
                <a:solidFill>
                  <a:schemeClr val="bg1"/>
                </a:solidFill>
                <a:latin typeface="Calibri" panose="020F0502020204030204" pitchFamily="34" charset="0"/>
                <a:cs typeface="Calibri" panose="020F0502020204030204" pitchFamily="34" charset="0"/>
              </a:defRPr>
            </a:lvl1pPr>
            <a:lvl2pPr>
              <a:defRPr sz="1000"/>
            </a:lvl2pPr>
            <a:lvl3pPr>
              <a:defRPr sz="1000"/>
            </a:lvl3pPr>
            <a:lvl4pPr>
              <a:defRPr sz="1000"/>
            </a:lvl4pPr>
            <a:lvl5pPr>
              <a:defRPr sz="1000"/>
            </a:lvl5pPr>
          </a:lstStyle>
          <a:p>
            <a:pPr lvl="0"/>
            <a:r>
              <a:rPr lang="de-DE" dirty="0"/>
              <a:t>Formatvorlagen des Textmasters bearbeiten</a:t>
            </a:r>
          </a:p>
        </p:txBody>
      </p:sp>
      <p:pic>
        <p:nvPicPr>
          <p:cNvPr id="38" name="Grafik 37"/>
          <p:cNvPicPr>
            <a:picLocks noChangeAspect="1"/>
          </p:cNvPicPr>
          <p:nvPr userDrawn="1"/>
        </p:nvPicPr>
        <p:blipFill rotWithShape="1">
          <a:blip r:embed="rId3" cstate="print">
            <a:extLst>
              <a:ext uri="{28A0092B-C50C-407E-A947-70E740481C1C}">
                <a14:useLocalDpi xmlns:a14="http://schemas.microsoft.com/office/drawing/2010/main" val="0"/>
              </a:ext>
            </a:extLst>
          </a:blip>
          <a:srcRect t="-1" b="466"/>
          <a:stretch/>
        </p:blipFill>
        <p:spPr>
          <a:xfrm>
            <a:off x="3671975" y="468263"/>
            <a:ext cx="3240000" cy="2136258"/>
          </a:xfrm>
          <a:prstGeom prst="roundRect">
            <a:avLst>
              <a:gd name="adj" fmla="val 6739"/>
            </a:avLst>
          </a:prstGeom>
        </p:spPr>
      </p:pic>
    </p:spTree>
    <p:extLst>
      <p:ext uri="{BB962C8B-B14F-4D97-AF65-F5344CB8AC3E}">
        <p14:creationId xmlns:p14="http://schemas.microsoft.com/office/powerpoint/2010/main" val="2000262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ußenseite mit Kooperationspartner">
    <p:spTree>
      <p:nvGrpSpPr>
        <p:cNvPr id="1" name=""/>
        <p:cNvGrpSpPr/>
        <p:nvPr/>
      </p:nvGrpSpPr>
      <p:grpSpPr>
        <a:xfrm>
          <a:off x="0" y="0"/>
          <a:ext cx="0" cy="0"/>
          <a:chOff x="0" y="0"/>
          <a:chExt cx="0" cy="0"/>
        </a:xfrm>
      </p:grpSpPr>
      <p:sp>
        <p:nvSpPr>
          <p:cNvPr id="39" name="Abgerundetes Rechteck 38"/>
          <p:cNvSpPr/>
          <p:nvPr userDrawn="1"/>
        </p:nvSpPr>
        <p:spPr>
          <a:xfrm>
            <a:off x="3690876" y="6724440"/>
            <a:ext cx="3240000" cy="655847"/>
          </a:xfrm>
          <a:prstGeom prst="roundRect">
            <a:avLst>
              <a:gd name="adj" fmla="val 3973"/>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s Rechteck 35"/>
          <p:cNvSpPr/>
          <p:nvPr userDrawn="1"/>
        </p:nvSpPr>
        <p:spPr>
          <a:xfrm>
            <a:off x="234132" y="180288"/>
            <a:ext cx="3132000" cy="7199999"/>
          </a:xfrm>
          <a:prstGeom prst="roundRect">
            <a:avLst>
              <a:gd name="adj" fmla="val 3973"/>
            </a:avLst>
          </a:prstGeom>
          <a:solidFill>
            <a:srgbClr val="005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Abgerundetes Rechteck 36"/>
          <p:cNvSpPr/>
          <p:nvPr userDrawn="1"/>
        </p:nvSpPr>
        <p:spPr>
          <a:xfrm>
            <a:off x="7293072" y="3509157"/>
            <a:ext cx="3240000" cy="2203200"/>
          </a:xfrm>
          <a:prstGeom prst="roundRect">
            <a:avLst>
              <a:gd name="adj" fmla="val 3973"/>
            </a:avLst>
          </a:prstGeom>
          <a:solidFill>
            <a:srgbClr val="005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Bildplatzhalter 7"/>
          <p:cNvSpPr>
            <a:spLocks noGrp="1"/>
          </p:cNvSpPr>
          <p:nvPr>
            <p:ph type="pic" sz="quarter" idx="10"/>
          </p:nvPr>
        </p:nvSpPr>
        <p:spPr>
          <a:xfrm>
            <a:off x="7273925" y="484189"/>
            <a:ext cx="3240088" cy="2792386"/>
          </a:xfrm>
        </p:spPr>
        <p:txBody>
          <a:bodyPr/>
          <a:lstStyle/>
          <a:p>
            <a:r>
              <a:rPr lang="de-DE"/>
              <a:t>Bild durch Klicken auf Symbol hinzufügen</a:t>
            </a:r>
            <a:endParaRPr lang="de-DE" dirty="0"/>
          </a:p>
        </p:txBody>
      </p:sp>
      <p:sp>
        <p:nvSpPr>
          <p:cNvPr id="52" name="Textplatzhalter 51"/>
          <p:cNvSpPr>
            <a:spLocks noGrp="1"/>
          </p:cNvSpPr>
          <p:nvPr>
            <p:ph type="body" sz="quarter" idx="14"/>
          </p:nvPr>
        </p:nvSpPr>
        <p:spPr>
          <a:xfrm>
            <a:off x="363538" y="3760032"/>
            <a:ext cx="2773362" cy="739775"/>
          </a:xfrm>
        </p:spPr>
        <p:txBody>
          <a:bodyPr/>
          <a:lstStyle>
            <a:lvl1pPr>
              <a:defRPr sz="1200" spc="-20" baseline="0">
                <a:solidFill>
                  <a:schemeClr val="bg1"/>
                </a:solidFill>
                <a:latin typeface="Calibri" panose="020F0502020204030204" pitchFamily="34" charset="0"/>
                <a:cs typeface="Calibri" panose="020F0502020204030204" pitchFamily="34" charset="0"/>
              </a:defRPr>
            </a:lvl1pPr>
            <a:lvl2pPr>
              <a:defRPr sz="1000"/>
            </a:lvl2pPr>
            <a:lvl3pPr>
              <a:defRPr sz="1000"/>
            </a:lvl3pPr>
            <a:lvl4pPr>
              <a:defRPr sz="1000"/>
            </a:lvl4pPr>
            <a:lvl5pPr>
              <a:defRPr sz="1000"/>
            </a:lvl5pPr>
          </a:lstStyle>
          <a:p>
            <a:pPr lvl="0"/>
            <a:r>
              <a:rPr lang="de-DE" dirty="0"/>
              <a:t>Formatvorlagen des Textmasters bearbeiten</a:t>
            </a:r>
          </a:p>
        </p:txBody>
      </p:sp>
      <p:sp>
        <p:nvSpPr>
          <p:cNvPr id="54" name="Textplatzhalter 53"/>
          <p:cNvSpPr>
            <a:spLocks noGrp="1"/>
          </p:cNvSpPr>
          <p:nvPr>
            <p:ph type="body" sz="quarter" idx="15" hasCustomPrompt="1"/>
          </p:nvPr>
        </p:nvSpPr>
        <p:spPr>
          <a:xfrm>
            <a:off x="7470069" y="3760032"/>
            <a:ext cx="2879725" cy="1198337"/>
          </a:xfrm>
        </p:spPr>
        <p:txBody>
          <a:bodyPr/>
          <a:lstStyle>
            <a:lvl1pPr>
              <a:lnSpc>
                <a:spcPct val="120000"/>
              </a:lnSpc>
              <a:defRPr sz="1400" baseline="0">
                <a:solidFill>
                  <a:schemeClr val="bg1"/>
                </a:solidFill>
                <a:latin typeface="Calibri" panose="020F0502020204030204" pitchFamily="34" charset="0"/>
                <a:cs typeface="Calibri" panose="020F0502020204030204" pitchFamily="34" charset="0"/>
              </a:defRPr>
            </a:lvl1pPr>
            <a:lvl2pPr>
              <a:defRPr sz="1400" baseline="0">
                <a:latin typeface="+mj-lt"/>
              </a:defRPr>
            </a:lvl2pPr>
            <a:lvl3pPr>
              <a:defRPr sz="1400" baseline="0">
                <a:latin typeface="+mj-lt"/>
              </a:defRPr>
            </a:lvl3pPr>
            <a:lvl4pPr>
              <a:defRPr sz="1400" baseline="0">
                <a:latin typeface="+mj-lt"/>
              </a:defRPr>
            </a:lvl4pPr>
            <a:lvl5pPr>
              <a:defRPr sz="1400" baseline="0">
                <a:latin typeface="+mj-lt"/>
              </a:defRPr>
            </a:lvl5pPr>
          </a:lstStyle>
          <a:p>
            <a:pPr lvl="0"/>
            <a:r>
              <a:rPr lang="de-DE" dirty="0"/>
              <a:t>Hier kommt der Titel in 14 Punkt hin, er ist maximal 4-zeilig und der Schwerpunkt kann mit 28 Punkt Fett </a:t>
            </a:r>
          </a:p>
          <a:p>
            <a:pPr lvl="0"/>
            <a:r>
              <a:rPr lang="de-DE" dirty="0"/>
              <a:t>hervorgehoben werden</a:t>
            </a:r>
          </a:p>
        </p:txBody>
      </p:sp>
      <p:sp>
        <p:nvSpPr>
          <p:cNvPr id="55" name="Textplatzhalter 53"/>
          <p:cNvSpPr>
            <a:spLocks noGrp="1"/>
          </p:cNvSpPr>
          <p:nvPr>
            <p:ph type="body" sz="quarter" idx="16" hasCustomPrompt="1"/>
          </p:nvPr>
        </p:nvSpPr>
        <p:spPr>
          <a:xfrm>
            <a:off x="7453313" y="5004767"/>
            <a:ext cx="2879725" cy="514261"/>
          </a:xfrm>
        </p:spPr>
        <p:txBody>
          <a:bodyPr/>
          <a:lstStyle>
            <a:lvl1pPr>
              <a:lnSpc>
                <a:spcPct val="120000"/>
              </a:lnSpc>
              <a:defRPr sz="1400" b="1" baseline="0">
                <a:solidFill>
                  <a:schemeClr val="bg1"/>
                </a:solidFill>
                <a:latin typeface="Calibri" panose="020F0502020204030204" pitchFamily="34" charset="0"/>
                <a:cs typeface="Calibri" panose="020F0502020204030204" pitchFamily="34" charset="0"/>
              </a:defRPr>
            </a:lvl1pPr>
            <a:lvl2pPr>
              <a:defRPr sz="1400" baseline="0">
                <a:latin typeface="+mj-lt"/>
              </a:defRPr>
            </a:lvl2pPr>
            <a:lvl3pPr>
              <a:defRPr sz="1400" baseline="0">
                <a:latin typeface="+mj-lt"/>
              </a:defRPr>
            </a:lvl3pPr>
            <a:lvl4pPr>
              <a:defRPr sz="1400" baseline="0">
                <a:latin typeface="+mj-lt"/>
              </a:defRPr>
            </a:lvl4pPr>
            <a:lvl5pPr>
              <a:defRPr sz="1400" baseline="0">
                <a:latin typeface="+mj-lt"/>
              </a:defRPr>
            </a:lvl5pPr>
          </a:lstStyle>
          <a:p>
            <a:pPr lvl="0"/>
            <a:r>
              <a:rPr lang="de-DE" dirty="0"/>
              <a:t>Datum der Veranstaltung</a:t>
            </a:r>
          </a:p>
        </p:txBody>
      </p:sp>
      <p:sp>
        <p:nvSpPr>
          <p:cNvPr id="56" name="Textplatzhalter 47"/>
          <p:cNvSpPr>
            <a:spLocks noGrp="1"/>
          </p:cNvSpPr>
          <p:nvPr>
            <p:ph type="body" sz="quarter" idx="17" hasCustomPrompt="1"/>
          </p:nvPr>
        </p:nvSpPr>
        <p:spPr>
          <a:xfrm>
            <a:off x="363538" y="244680"/>
            <a:ext cx="2773362" cy="169658"/>
          </a:xfrm>
          <a:noFill/>
        </p:spPr>
        <p:txBody>
          <a:bodyPr wrap="square" lIns="0" tIns="0" rIns="0" bIns="0">
            <a:noAutofit/>
          </a:bodyPr>
          <a:lstStyle>
            <a:lvl1pPr>
              <a:defRPr sz="1400" b="1" cap="all" baseline="0">
                <a:solidFill>
                  <a:schemeClr val="bg1"/>
                </a:solidFill>
                <a:latin typeface="Calibri" panose="020F0502020204030204" pitchFamily="34" charset="0"/>
                <a:cs typeface="Calibri" panose="020F0502020204030204" pitchFamily="34" charset="0"/>
              </a:defRPr>
            </a:lvl1pPr>
          </a:lstStyle>
          <a:p>
            <a:pPr lvl="0"/>
            <a:r>
              <a:rPr lang="de-DE" dirty="0"/>
              <a:t>Überschrift</a:t>
            </a:r>
          </a:p>
        </p:txBody>
      </p:sp>
      <p:sp>
        <p:nvSpPr>
          <p:cNvPr id="59" name="Tabellenplatzhalter 58"/>
          <p:cNvSpPr>
            <a:spLocks noGrp="1"/>
          </p:cNvSpPr>
          <p:nvPr>
            <p:ph type="tbl" sz="quarter" idx="18" hasCustomPrompt="1"/>
          </p:nvPr>
        </p:nvSpPr>
        <p:spPr>
          <a:xfrm>
            <a:off x="363538" y="1475581"/>
            <a:ext cx="2773362" cy="700088"/>
          </a:xfrm>
        </p:spPr>
        <p:txBody>
          <a:bodyPr/>
          <a:lstStyle>
            <a:lvl1pPr>
              <a:defRPr>
                <a:solidFill>
                  <a:schemeClr val="bg1"/>
                </a:solidFill>
              </a:defRPr>
            </a:lvl1pPr>
          </a:lstStyle>
          <a:p>
            <a:r>
              <a:rPr lang="de-DE" dirty="0"/>
              <a:t>Tabelle durch Klicken auf Symbol </a:t>
            </a:r>
            <a:r>
              <a:rPr lang="de-DE" dirty="0" err="1"/>
              <a:t>hinzfügen</a:t>
            </a:r>
            <a:endParaRPr lang="de-DE" dirty="0"/>
          </a:p>
        </p:txBody>
      </p:sp>
      <p:sp>
        <p:nvSpPr>
          <p:cNvPr id="60" name="Textplatzhalter 51"/>
          <p:cNvSpPr>
            <a:spLocks noGrp="1"/>
          </p:cNvSpPr>
          <p:nvPr>
            <p:ph type="body" sz="quarter" idx="19"/>
          </p:nvPr>
        </p:nvSpPr>
        <p:spPr>
          <a:xfrm>
            <a:off x="363538" y="484190"/>
            <a:ext cx="2773362" cy="739775"/>
          </a:xfrm>
        </p:spPr>
        <p:txBody>
          <a:bodyPr/>
          <a:lstStyle>
            <a:lvl1pPr>
              <a:defRPr sz="1200" b="1" spc="-20" baseline="0">
                <a:solidFill>
                  <a:schemeClr val="bg1"/>
                </a:solidFill>
                <a:latin typeface="Calibri" panose="020F0502020204030204" pitchFamily="34" charset="0"/>
                <a:cs typeface="Calibri" panose="020F0502020204030204" pitchFamily="34" charset="0"/>
              </a:defRPr>
            </a:lvl1pPr>
            <a:lvl2pPr>
              <a:defRPr sz="1000"/>
            </a:lvl2pPr>
            <a:lvl3pPr>
              <a:defRPr sz="1000"/>
            </a:lvl3pPr>
            <a:lvl4pPr>
              <a:defRPr sz="1000"/>
            </a:lvl4pPr>
            <a:lvl5pPr>
              <a:defRPr sz="1000"/>
            </a:lvl5pPr>
          </a:lstStyle>
          <a:p>
            <a:pPr lvl="0"/>
            <a:r>
              <a:rPr lang="de-DE" dirty="0"/>
              <a:t>Formatvorlagen des Textmasters bearbeiten</a:t>
            </a:r>
          </a:p>
        </p:txBody>
      </p:sp>
      <p:sp>
        <p:nvSpPr>
          <p:cNvPr id="5" name="Bildplatzhalter 4"/>
          <p:cNvSpPr>
            <a:spLocks noGrp="1"/>
          </p:cNvSpPr>
          <p:nvPr>
            <p:ph type="pic" sz="quarter" idx="21" hasCustomPrompt="1"/>
          </p:nvPr>
        </p:nvSpPr>
        <p:spPr>
          <a:xfrm>
            <a:off x="363538" y="6372225"/>
            <a:ext cx="2773362" cy="885825"/>
          </a:xfrm>
        </p:spPr>
        <p:txBody>
          <a:bodyPr/>
          <a:lstStyle>
            <a:lvl1pPr>
              <a:defRPr/>
            </a:lvl1pPr>
          </a:lstStyle>
          <a:p>
            <a:r>
              <a:rPr lang="de-DE" dirty="0"/>
              <a:t>Logo Kooperationspartner</a:t>
            </a:r>
          </a:p>
        </p:txBody>
      </p:sp>
      <p:sp>
        <p:nvSpPr>
          <p:cNvPr id="23" name="Textfeld 22"/>
          <p:cNvSpPr txBox="1"/>
          <p:nvPr userDrawn="1"/>
        </p:nvSpPr>
        <p:spPr>
          <a:xfrm>
            <a:off x="3671975" y="2754749"/>
            <a:ext cx="3239999" cy="1836204"/>
          </a:xfrm>
          <a:prstGeom prst="rect">
            <a:avLst/>
          </a:prstGeom>
          <a:noFill/>
        </p:spPr>
        <p:txBody>
          <a:bodyPr wrap="square" lIns="0" tIns="0" rIns="0" bIns="0" rtlCol="0">
            <a:noAutofit/>
          </a:bodyPr>
          <a:lstStyle/>
          <a:p>
            <a:r>
              <a:rPr lang="de-DE" sz="1400" b="1" dirty="0" err="1">
                <a:solidFill>
                  <a:srgbClr val="005B88"/>
                </a:solidFill>
                <a:effectLst/>
                <a:latin typeface="Calibri" panose="020F0502020204030204" pitchFamily="34" charset="0"/>
                <a:cs typeface="Calibri" panose="020F0502020204030204" pitchFamily="34" charset="0"/>
              </a:rPr>
              <a:t>MediAcion</a:t>
            </a:r>
            <a:r>
              <a:rPr lang="de-DE" sz="1100" dirty="0">
                <a:effectLst/>
                <a:latin typeface="Calibri" panose="020F0502020204030204" pitchFamily="34" charset="0"/>
                <a:cs typeface="Calibri" panose="020F0502020204030204" pitchFamily="34" charset="0"/>
              </a:rPr>
              <a:t> in Eigenregie und zusammen mit lokalen</a:t>
            </a:r>
            <a:r>
              <a:rPr lang="de-DE" sz="1100" baseline="0" dirty="0">
                <a:effectLst/>
                <a:latin typeface="Calibri" panose="020F0502020204030204" pitchFamily="34" charset="0"/>
                <a:cs typeface="Calibri" panose="020F0502020204030204" pitchFamily="34" charset="0"/>
              </a:rPr>
              <a:t> </a:t>
            </a:r>
            <a:r>
              <a:rPr lang="de-DE" sz="1100" dirty="0">
                <a:effectLst/>
                <a:latin typeface="Calibri" panose="020F0502020204030204" pitchFamily="34" charset="0"/>
                <a:cs typeface="Calibri" panose="020F0502020204030204" pitchFamily="34" charset="0"/>
              </a:rPr>
              <a:t>Bildungsträgern in verschiedenen Bundesländern</a:t>
            </a:r>
            <a:r>
              <a:rPr lang="de-DE" sz="1100" baseline="0" dirty="0">
                <a:effectLst/>
                <a:latin typeface="Calibri" panose="020F0502020204030204" pitchFamily="34" charset="0"/>
                <a:cs typeface="Calibri" panose="020F0502020204030204" pitchFamily="34" charset="0"/>
              </a:rPr>
              <a:t> </a:t>
            </a:r>
            <a:r>
              <a:rPr lang="de-DE" sz="1100" dirty="0">
                <a:effectLst/>
                <a:latin typeface="Calibri" panose="020F0502020204030204" pitchFamily="34" charset="0"/>
                <a:cs typeface="Calibri" panose="020F0502020204030204" pitchFamily="34" charset="0"/>
              </a:rPr>
              <a:t>Fortbildungen zum Thema Palliative Care an. Im Bereich Onlinepräsenz sind wir Marktführer in diesem Bereich, ansonsten sind wir schwerpunktmäßig in Niedersachsen, Hamburg und Bremen tätig. Gerne kommen wir auch in Ihre Nähe!</a:t>
            </a:r>
          </a:p>
          <a:p>
            <a:endParaRPr lang="de-DE" sz="300" dirty="0">
              <a:effectLst/>
              <a:latin typeface="Calibri" panose="020F0502020204030204" pitchFamily="34" charset="0"/>
              <a:cs typeface="Calibri" panose="020F0502020204030204" pitchFamily="34" charset="0"/>
            </a:endParaRPr>
          </a:p>
          <a:p>
            <a:r>
              <a:rPr lang="de-DE" sz="1100" dirty="0">
                <a:effectLst/>
                <a:latin typeface="Calibri" panose="020F0502020204030204" pitchFamily="34" charset="0"/>
                <a:cs typeface="Calibri" panose="020F0502020204030204" pitchFamily="34" charset="0"/>
              </a:rPr>
              <a:t>Seit über 20 Jahren ist es MediAcion ein Anliegen, die Ideen aus der Hospizbewegung und die Kompetenz aus der Palliativmedizin in der Pflegelandschaft zu verbreiten. Dabei ist uns die Weiterentwicklung der Pflegenden und deren Organisationen unser wichtigstes Anliegen.</a:t>
            </a:r>
          </a:p>
        </p:txBody>
      </p:sp>
      <p:sp>
        <p:nvSpPr>
          <p:cNvPr id="28" name="Textfeld 27"/>
          <p:cNvSpPr txBox="1"/>
          <p:nvPr userDrawn="1"/>
        </p:nvSpPr>
        <p:spPr>
          <a:xfrm>
            <a:off x="3718723" y="5154295"/>
            <a:ext cx="3239998" cy="1116124"/>
          </a:xfrm>
          <a:prstGeom prst="rect">
            <a:avLst/>
          </a:prstGeom>
          <a:noFill/>
        </p:spPr>
        <p:txBody>
          <a:bodyPr wrap="square" lIns="0" tIns="0" rIns="0" bIns="0" rtlCol="0">
            <a:noAutofit/>
          </a:bodyPr>
          <a:lstStyle/>
          <a:p>
            <a:pPr marL="0" indent="0">
              <a:lnSpc>
                <a:spcPct val="114000"/>
              </a:lnSpc>
              <a:buFont typeface="Arial" pitchFamily="34" charset="0"/>
              <a:buNone/>
            </a:pPr>
            <a:r>
              <a:rPr lang="de-DE" sz="1400" b="1" spc="-20" baseline="0" dirty="0">
                <a:solidFill>
                  <a:srgbClr val="005B88"/>
                </a:solidFill>
                <a:latin typeface="Calibri" panose="020F0502020204030204" pitchFamily="34" charset="0"/>
                <a:cs typeface="Calibri" panose="020F0502020204030204" pitchFamily="34" charset="0"/>
              </a:rPr>
              <a:t>Unsere Erfahrungen im Überblick</a:t>
            </a:r>
          </a:p>
          <a:p>
            <a:pPr marL="108000" indent="-108000">
              <a:lnSpc>
                <a:spcPct val="114000"/>
              </a:lnSpc>
              <a:buFont typeface="Arial" pitchFamily="34" charset="0"/>
              <a:buChar char="•"/>
            </a:pPr>
            <a:r>
              <a:rPr lang="de-DE" sz="1100" spc="-20" baseline="0" dirty="0">
                <a:latin typeface="Calibri" panose="020F0502020204030204" pitchFamily="34" charset="0"/>
                <a:cs typeface="Calibri" panose="020F0502020204030204" pitchFamily="34" charset="0"/>
              </a:rPr>
              <a:t>Über 5.000 Pflegekräfte in Palliative Care ausgebildet</a:t>
            </a:r>
          </a:p>
          <a:p>
            <a:pPr marL="108000" indent="-108000">
              <a:lnSpc>
                <a:spcPct val="114000"/>
              </a:lnSpc>
              <a:buFont typeface="Arial" pitchFamily="34" charset="0"/>
              <a:buChar char="•"/>
            </a:pPr>
            <a:r>
              <a:rPr lang="de-DE" sz="1100" spc="-20" baseline="0" dirty="0">
                <a:latin typeface="Calibri" panose="020F0502020204030204" pitchFamily="34" charset="0"/>
                <a:cs typeface="Calibri" panose="020F0502020204030204" pitchFamily="34" charset="0"/>
              </a:rPr>
              <a:t>20 Jahre Erfahrung</a:t>
            </a:r>
          </a:p>
          <a:p>
            <a:pPr marL="108000" indent="-108000">
              <a:lnSpc>
                <a:spcPct val="114000"/>
              </a:lnSpc>
              <a:buFont typeface="Arial" pitchFamily="34" charset="0"/>
              <a:buChar char="•"/>
            </a:pPr>
            <a:r>
              <a:rPr lang="de-DE" sz="1100" spc="-20" baseline="0" dirty="0">
                <a:latin typeface="Calibri" panose="020F0502020204030204" pitchFamily="34" charset="0"/>
                <a:cs typeface="Calibri" panose="020F0502020204030204" pitchFamily="34" charset="0"/>
              </a:rPr>
              <a:t>Mehr als 200 absolvierte Kurse</a:t>
            </a:r>
          </a:p>
          <a:p>
            <a:pPr marL="108000" indent="-108000">
              <a:lnSpc>
                <a:spcPct val="114000"/>
              </a:lnSpc>
              <a:buFont typeface="Arial" pitchFamily="34" charset="0"/>
              <a:buChar char="•"/>
            </a:pPr>
            <a:r>
              <a:rPr lang="de-DE" sz="1100" spc="-20" baseline="0" dirty="0">
                <a:latin typeface="Calibri" panose="020F0502020204030204" pitchFamily="34" charset="0"/>
                <a:cs typeface="Calibri" panose="020F0502020204030204" pitchFamily="34" charset="0"/>
              </a:rPr>
              <a:t>Mehr als 25 Dozenten, mit hoher Expertise in ihrem Fach</a:t>
            </a:r>
          </a:p>
          <a:p>
            <a:pPr marL="108000" indent="-108000">
              <a:lnSpc>
                <a:spcPct val="114000"/>
              </a:lnSpc>
              <a:buFont typeface="Arial" pitchFamily="34" charset="0"/>
              <a:buChar char="•"/>
            </a:pPr>
            <a:r>
              <a:rPr lang="de-DE" sz="1100" spc="-20" baseline="0" dirty="0">
                <a:latin typeface="Calibri" panose="020F0502020204030204" pitchFamily="34" charset="0"/>
                <a:cs typeface="Calibri" panose="020F0502020204030204" pitchFamily="34" charset="0"/>
              </a:rPr>
              <a:t>Bereits 40 verschiedene Kursorte</a:t>
            </a:r>
          </a:p>
          <a:p>
            <a:pPr marL="108000" indent="-108000">
              <a:lnSpc>
                <a:spcPct val="114000"/>
              </a:lnSpc>
              <a:buFont typeface="Arial" pitchFamily="34" charset="0"/>
              <a:buChar char="•"/>
            </a:pPr>
            <a:r>
              <a:rPr lang="de-DE" sz="1100" spc="-20" baseline="0" dirty="0">
                <a:latin typeface="Calibri" panose="020F0502020204030204" pitchFamily="34" charset="0"/>
                <a:cs typeface="Calibri" panose="020F0502020204030204" pitchFamily="34" charset="0"/>
              </a:rPr>
              <a:t>In sechs Bundesländern und Online</a:t>
            </a:r>
          </a:p>
        </p:txBody>
      </p:sp>
      <p:pic>
        <p:nvPicPr>
          <p:cNvPr id="22" name="Grafik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94972" y="6601182"/>
            <a:ext cx="2280671" cy="724706"/>
          </a:xfrm>
          <a:prstGeom prst="rect">
            <a:avLst/>
          </a:prstGeom>
        </p:spPr>
      </p:pic>
      <p:sp>
        <p:nvSpPr>
          <p:cNvPr id="35" name="Abgerundetes Rechteck 34"/>
          <p:cNvSpPr/>
          <p:nvPr userDrawn="1"/>
        </p:nvSpPr>
        <p:spPr>
          <a:xfrm>
            <a:off x="7289932" y="180231"/>
            <a:ext cx="3240000" cy="144016"/>
          </a:xfrm>
          <a:prstGeom prst="roundRect">
            <a:avLst>
              <a:gd name="adj" fmla="val 30470"/>
            </a:avLst>
          </a:prstGeom>
          <a:solidFill>
            <a:srgbClr val="005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Abgerundetes Rechteck 37"/>
          <p:cNvSpPr/>
          <p:nvPr userDrawn="1"/>
        </p:nvSpPr>
        <p:spPr>
          <a:xfrm>
            <a:off x="3671975" y="186444"/>
            <a:ext cx="3240000" cy="144016"/>
          </a:xfrm>
          <a:prstGeom prst="roundRect">
            <a:avLst>
              <a:gd name="adj" fmla="val 30470"/>
            </a:avLst>
          </a:prstGeom>
          <a:solidFill>
            <a:srgbClr val="005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p:cNvSpPr/>
          <p:nvPr userDrawn="1"/>
        </p:nvSpPr>
        <p:spPr>
          <a:xfrm>
            <a:off x="3690876" y="6724441"/>
            <a:ext cx="3240000" cy="658514"/>
          </a:xfrm>
          <a:prstGeom prst="rect">
            <a:avLst/>
          </a:prstGeom>
        </p:spPr>
        <p:txBody>
          <a:bodyPr wrap="square">
            <a:spAutoFit/>
          </a:bodyPr>
          <a:lstStyle/>
          <a:p>
            <a:pPr marL="0" marR="0" lvl="0" indent="0" algn="ctr" defTabSz="1043056" rtl="0" eaLnBrk="1" fontAlgn="auto" latinLnBrk="0" hangingPunct="1">
              <a:lnSpc>
                <a:spcPts val="1100"/>
              </a:lnSpc>
              <a:spcBef>
                <a:spcPts val="0"/>
              </a:spcBef>
              <a:spcAft>
                <a:spcPts val="0"/>
              </a:spcAft>
              <a:buClrTx/>
              <a:buSzTx/>
              <a:buFontTx/>
              <a:buNone/>
              <a:tabLst/>
              <a:defRPr/>
            </a:pPr>
            <a:r>
              <a:rPr kumimoji="0" lang="de-DE" sz="1100" b="1"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MediAcion</a:t>
            </a:r>
            <a:r>
              <a:rPr kumimoji="0" lang="de-DE" sz="11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 Palliativkurse &amp; Beratung</a:t>
            </a:r>
          </a:p>
          <a:p>
            <a:pPr marL="0" marR="0" lvl="0" indent="0" algn="ctr" defTabSz="1043056" rtl="0" eaLnBrk="1" fontAlgn="auto" latinLnBrk="0" hangingPunct="1">
              <a:lnSpc>
                <a:spcPts val="1100"/>
              </a:lnSpc>
              <a:spcBef>
                <a:spcPts val="0"/>
              </a:spcBef>
              <a:spcAft>
                <a:spcPts val="0"/>
              </a:spcAft>
              <a:buClrTx/>
              <a:buSzTx/>
              <a:buFontTx/>
              <a:buNone/>
              <a:tabLst/>
              <a:defRPr/>
            </a:pPr>
            <a:r>
              <a:rPr kumimoji="0" lang="de-DE"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Dr. Cornelia </a:t>
            </a:r>
            <a:r>
              <a:rPr kumimoji="0" lang="de-DE" sz="11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Schmedes</a:t>
            </a:r>
            <a:endParaRPr kumimoji="0" lang="de-DE"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ctr" defTabSz="1043056" rtl="0" eaLnBrk="1" fontAlgn="auto" latinLnBrk="0" hangingPunct="1">
              <a:lnSpc>
                <a:spcPts val="1100"/>
              </a:lnSpc>
              <a:spcBef>
                <a:spcPts val="0"/>
              </a:spcBef>
              <a:spcAft>
                <a:spcPts val="0"/>
              </a:spcAft>
              <a:buClrTx/>
              <a:buSzTx/>
              <a:buFontTx/>
              <a:buNone/>
              <a:tabLst/>
              <a:defRPr/>
            </a:pPr>
            <a:r>
              <a:rPr kumimoji="0" lang="de-DE"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Mühlenstraße 49 · 49377 Vechta</a:t>
            </a:r>
          </a:p>
          <a:p>
            <a:pPr marL="0" marR="0" lvl="0" indent="0" algn="ctr" defTabSz="1043056" rtl="0" eaLnBrk="1" fontAlgn="auto" latinLnBrk="0" hangingPunct="1">
              <a:lnSpc>
                <a:spcPts val="1100"/>
              </a:lnSpc>
              <a:spcBef>
                <a:spcPts val="0"/>
              </a:spcBef>
              <a:spcAft>
                <a:spcPts val="0"/>
              </a:spcAft>
              <a:buClrTx/>
              <a:buSzTx/>
              <a:buFontTx/>
              <a:buNone/>
              <a:tabLst/>
              <a:defRPr/>
            </a:pPr>
            <a:r>
              <a:rPr kumimoji="0" lang="de-DE"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Tel. </a:t>
            </a:r>
            <a:r>
              <a:rPr lang="de-DE" sz="1000" b="0" i="0" u="none" strike="noStrike" dirty="0">
                <a:solidFill>
                  <a:srgbClr val="000000"/>
                </a:solidFill>
                <a:effectLst/>
                <a:latin typeface="Helvetica" pitchFamily="2" charset="0"/>
              </a:rPr>
              <a:t> 04441-9952864 </a:t>
            </a:r>
            <a:r>
              <a:rPr kumimoji="0" lang="de-DE"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www.mediacion.de</a:t>
            </a:r>
          </a:p>
        </p:txBody>
      </p:sp>
      <p:pic>
        <p:nvPicPr>
          <p:cNvPr id="3" name="Grafik 2"/>
          <p:cNvPicPr>
            <a:picLocks noChangeAspect="1"/>
          </p:cNvPicPr>
          <p:nvPr userDrawn="1"/>
        </p:nvPicPr>
        <p:blipFill rotWithShape="1">
          <a:blip r:embed="rId3"/>
          <a:srcRect l="14695" t="-1619" r="1298" b="1619"/>
          <a:stretch/>
        </p:blipFill>
        <p:spPr>
          <a:xfrm>
            <a:off x="3671975" y="503052"/>
            <a:ext cx="3221457" cy="2134800"/>
          </a:xfrm>
          <a:prstGeom prst="roundRect">
            <a:avLst>
              <a:gd name="adj" fmla="val 6739"/>
            </a:avLst>
          </a:prstGeom>
        </p:spPr>
      </p:pic>
    </p:spTree>
    <p:extLst>
      <p:ext uri="{BB962C8B-B14F-4D97-AF65-F5344CB8AC3E}">
        <p14:creationId xmlns:p14="http://schemas.microsoft.com/office/powerpoint/2010/main" val="507210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enseite I">
    <p:spTree>
      <p:nvGrpSpPr>
        <p:cNvPr id="1" name=""/>
        <p:cNvGrpSpPr/>
        <p:nvPr/>
      </p:nvGrpSpPr>
      <p:grpSpPr>
        <a:xfrm>
          <a:off x="0" y="0"/>
          <a:ext cx="0" cy="0"/>
          <a:chOff x="0" y="0"/>
          <a:chExt cx="0" cy="0"/>
        </a:xfrm>
      </p:grpSpPr>
      <p:sp>
        <p:nvSpPr>
          <p:cNvPr id="17" name="Abgerundetes Rechteck 16"/>
          <p:cNvSpPr/>
          <p:nvPr userDrawn="1"/>
        </p:nvSpPr>
        <p:spPr>
          <a:xfrm>
            <a:off x="7362924" y="180288"/>
            <a:ext cx="3132000" cy="7200000"/>
          </a:xfrm>
          <a:prstGeom prst="roundRect">
            <a:avLst>
              <a:gd name="adj" fmla="val 3973"/>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Inhaltsplatzhalter 2"/>
          <p:cNvSpPr>
            <a:spLocks noGrp="1"/>
          </p:cNvSpPr>
          <p:nvPr>
            <p:ph idx="1"/>
          </p:nvPr>
        </p:nvSpPr>
        <p:spPr>
          <a:xfrm>
            <a:off x="363537" y="1825625"/>
            <a:ext cx="2876551" cy="4928866"/>
          </a:xfrm>
        </p:spPr>
        <p:txBody>
          <a:bodyPr/>
          <a:lstStyle>
            <a:lvl1pPr>
              <a:defRPr sz="1100">
                <a:latin typeface="Calibri" panose="020F0502020204030204" pitchFamily="34" charset="0"/>
                <a:cs typeface="Calibri" panose="020F0502020204030204" pitchFamily="34" charset="0"/>
              </a:defRPr>
            </a:lvl1pPr>
          </a:lstStyle>
          <a:p>
            <a:pPr lvl="0"/>
            <a:r>
              <a:rPr lang="de-DE" dirty="0"/>
              <a:t>Formatvorlagen des Textmasters bearbeiten</a:t>
            </a:r>
          </a:p>
        </p:txBody>
      </p:sp>
      <p:sp>
        <p:nvSpPr>
          <p:cNvPr id="8" name="Bildplatzhalter 7"/>
          <p:cNvSpPr>
            <a:spLocks noGrp="1"/>
          </p:cNvSpPr>
          <p:nvPr>
            <p:ph type="pic" sz="quarter" idx="13"/>
          </p:nvPr>
        </p:nvSpPr>
        <p:spPr>
          <a:xfrm>
            <a:off x="3959225" y="3348583"/>
            <a:ext cx="2882900" cy="1955800"/>
          </a:xfrm>
        </p:spPr>
        <p:txBody>
          <a:bodyPr/>
          <a:lstStyle/>
          <a:p>
            <a:r>
              <a:rPr lang="de-DE"/>
              <a:t>Bild durch Klicken auf Symbol hinzufügen</a:t>
            </a:r>
          </a:p>
        </p:txBody>
      </p:sp>
      <p:sp>
        <p:nvSpPr>
          <p:cNvPr id="11" name="Textplatzhalter 47"/>
          <p:cNvSpPr>
            <a:spLocks noGrp="1"/>
          </p:cNvSpPr>
          <p:nvPr>
            <p:ph type="body" sz="quarter" idx="17" hasCustomPrompt="1"/>
          </p:nvPr>
        </p:nvSpPr>
        <p:spPr>
          <a:xfrm>
            <a:off x="7555747" y="1450733"/>
            <a:ext cx="2670928" cy="169658"/>
          </a:xfrm>
          <a:noFill/>
        </p:spPr>
        <p:txBody>
          <a:bodyPr wrap="square" lIns="0" tIns="0" rIns="0" bIns="0">
            <a:noAutofit/>
          </a:bodyPr>
          <a:lstStyle>
            <a:lvl1pPr>
              <a:defRPr sz="1600" b="1" cap="all" baseline="0">
                <a:solidFill>
                  <a:schemeClr val="bg1"/>
                </a:solidFill>
                <a:latin typeface="Calibri" panose="020F0502020204030204" pitchFamily="34" charset="0"/>
                <a:cs typeface="Calibri" panose="020F0502020204030204" pitchFamily="34" charset="0"/>
              </a:defRPr>
            </a:lvl1pPr>
          </a:lstStyle>
          <a:p>
            <a:pPr lvl="0"/>
            <a:r>
              <a:rPr lang="de-DE" dirty="0"/>
              <a:t>Überschrift</a:t>
            </a:r>
          </a:p>
        </p:txBody>
      </p:sp>
      <p:sp>
        <p:nvSpPr>
          <p:cNvPr id="12" name="Inhaltsplatzhalter 2"/>
          <p:cNvSpPr>
            <a:spLocks noGrp="1"/>
          </p:cNvSpPr>
          <p:nvPr>
            <p:ph idx="18"/>
          </p:nvPr>
        </p:nvSpPr>
        <p:spPr>
          <a:xfrm>
            <a:off x="3959225" y="1825625"/>
            <a:ext cx="2882900" cy="4928866"/>
          </a:xfrm>
        </p:spPr>
        <p:txBody>
          <a:bodyPr/>
          <a:lstStyle>
            <a:lvl1pPr>
              <a:defRPr sz="1100">
                <a:latin typeface="Calibri" panose="020F0502020204030204" pitchFamily="34" charset="0"/>
                <a:cs typeface="Calibri" panose="020F0502020204030204" pitchFamily="34" charset="0"/>
              </a:defRPr>
            </a:lvl1pPr>
          </a:lstStyle>
          <a:p>
            <a:pPr lvl="0"/>
            <a:r>
              <a:rPr lang="de-DE" dirty="0"/>
              <a:t>Formatvorlagen des Textmasters bearbeiten</a:t>
            </a:r>
          </a:p>
        </p:txBody>
      </p:sp>
      <p:sp>
        <p:nvSpPr>
          <p:cNvPr id="13" name="Textplatzhalter 47"/>
          <p:cNvSpPr>
            <a:spLocks noGrp="1"/>
          </p:cNvSpPr>
          <p:nvPr>
            <p:ph type="body" sz="quarter" idx="19" hasCustomPrompt="1"/>
          </p:nvPr>
        </p:nvSpPr>
        <p:spPr>
          <a:xfrm>
            <a:off x="363537" y="1306717"/>
            <a:ext cx="2876551" cy="385682"/>
          </a:xfrm>
          <a:noFill/>
        </p:spPr>
        <p:txBody>
          <a:bodyPr wrap="square" lIns="0" tIns="0" rIns="0" bIns="0" anchor="b">
            <a:noAutofit/>
          </a:bodyPr>
          <a:lstStyle>
            <a:lvl1pPr>
              <a:lnSpc>
                <a:spcPct val="120000"/>
              </a:lnSpc>
              <a:defRPr sz="2000" b="0" cap="none" baseline="0">
                <a:solidFill>
                  <a:srgbClr val="8B8B8B"/>
                </a:solidFill>
                <a:latin typeface="Calibri" panose="020F0502020204030204" pitchFamily="34" charset="0"/>
                <a:cs typeface="Calibri" panose="020F0502020204030204" pitchFamily="34" charset="0"/>
              </a:defRPr>
            </a:lvl1pPr>
          </a:lstStyle>
          <a:p>
            <a:pPr lvl="0"/>
            <a:r>
              <a:rPr lang="de-DE" dirty="0"/>
              <a:t>Überschrift</a:t>
            </a:r>
          </a:p>
        </p:txBody>
      </p:sp>
      <p:sp>
        <p:nvSpPr>
          <p:cNvPr id="14" name="Inhaltsplatzhalter 2"/>
          <p:cNvSpPr>
            <a:spLocks noGrp="1"/>
          </p:cNvSpPr>
          <p:nvPr>
            <p:ph idx="20"/>
          </p:nvPr>
        </p:nvSpPr>
        <p:spPr>
          <a:xfrm>
            <a:off x="7582635" y="1825625"/>
            <a:ext cx="2773363" cy="4928866"/>
          </a:xfrm>
        </p:spPr>
        <p:txBody>
          <a:bodyPr/>
          <a:lstStyle>
            <a:lvl1pPr indent="-720000">
              <a:tabLst>
                <a:tab pos="720000" algn="l"/>
              </a:tabLst>
              <a:defRPr sz="1100">
                <a:solidFill>
                  <a:schemeClr val="bg1"/>
                </a:solidFill>
                <a:latin typeface="Calibri" panose="020F0502020204030204" pitchFamily="34" charset="0"/>
                <a:cs typeface="Calibri" panose="020F0502020204030204" pitchFamily="34" charset="0"/>
              </a:defRPr>
            </a:lvl1pPr>
          </a:lstStyle>
          <a:p>
            <a:pPr lvl="0"/>
            <a:r>
              <a:rPr lang="de-DE" dirty="0"/>
              <a:t>Formatvorlagen des Textmasters bearbeiten</a:t>
            </a:r>
          </a:p>
        </p:txBody>
      </p:sp>
      <p:sp>
        <p:nvSpPr>
          <p:cNvPr id="16" name="Abgerundetes Rechteck 15"/>
          <p:cNvSpPr/>
          <p:nvPr userDrawn="1"/>
        </p:nvSpPr>
        <p:spPr>
          <a:xfrm>
            <a:off x="90116" y="7092999"/>
            <a:ext cx="6408712" cy="180000"/>
          </a:xfrm>
          <a:prstGeom prst="roundRect">
            <a:avLst/>
          </a:prstGeom>
          <a:solidFill>
            <a:srgbClr val="005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sz="1200" dirty="0"/>
              <a:t>www.mediacion.de</a:t>
            </a:r>
            <a:endParaRPr lang="de-DE" dirty="0"/>
          </a:p>
        </p:txBody>
      </p:sp>
    </p:spTree>
    <p:extLst>
      <p:ext uri="{BB962C8B-B14F-4D97-AF65-F5344CB8AC3E}">
        <p14:creationId xmlns:p14="http://schemas.microsoft.com/office/powerpoint/2010/main" val="2261136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nseite II">
    <p:spTree>
      <p:nvGrpSpPr>
        <p:cNvPr id="1" name=""/>
        <p:cNvGrpSpPr/>
        <p:nvPr/>
      </p:nvGrpSpPr>
      <p:grpSpPr>
        <a:xfrm>
          <a:off x="0" y="0"/>
          <a:ext cx="0" cy="0"/>
          <a:chOff x="0" y="0"/>
          <a:chExt cx="0" cy="0"/>
        </a:xfrm>
      </p:grpSpPr>
      <p:sp>
        <p:nvSpPr>
          <p:cNvPr id="20" name="Abgerundetes Rechteck 19"/>
          <p:cNvSpPr/>
          <p:nvPr userDrawn="1"/>
        </p:nvSpPr>
        <p:spPr>
          <a:xfrm>
            <a:off x="7399276" y="4644727"/>
            <a:ext cx="3132000" cy="2606388"/>
          </a:xfrm>
          <a:prstGeom prst="roundRect">
            <a:avLst>
              <a:gd name="adj" fmla="val 3973"/>
            </a:avLst>
          </a:prstGeom>
          <a:solidFill>
            <a:srgbClr val="005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Inhaltsplatzhalter 2"/>
          <p:cNvSpPr>
            <a:spLocks noGrp="1"/>
          </p:cNvSpPr>
          <p:nvPr>
            <p:ph idx="18"/>
          </p:nvPr>
        </p:nvSpPr>
        <p:spPr>
          <a:xfrm>
            <a:off x="3959225" y="4356695"/>
            <a:ext cx="2882900" cy="2397796"/>
          </a:xfrm>
        </p:spPr>
        <p:txBody>
          <a:bodyPr/>
          <a:lstStyle>
            <a:lvl1pPr>
              <a:defRPr sz="1000"/>
            </a:lvl1pPr>
          </a:lstStyle>
          <a:p>
            <a:pPr lvl="0"/>
            <a:r>
              <a:rPr lang="de-DE"/>
              <a:t>Formatvorlagen des Textmasters bearbeiten</a:t>
            </a:r>
          </a:p>
        </p:txBody>
      </p:sp>
      <p:sp>
        <p:nvSpPr>
          <p:cNvPr id="3" name="Inhaltsplatzhalter 2"/>
          <p:cNvSpPr>
            <a:spLocks noGrp="1"/>
          </p:cNvSpPr>
          <p:nvPr>
            <p:ph idx="1"/>
          </p:nvPr>
        </p:nvSpPr>
        <p:spPr>
          <a:xfrm>
            <a:off x="363537" y="1825625"/>
            <a:ext cx="2876551" cy="4928866"/>
          </a:xfrm>
        </p:spPr>
        <p:txBody>
          <a:bodyPr/>
          <a:lstStyle>
            <a:lvl1pPr>
              <a:defRPr sz="1000">
                <a:latin typeface="Calibri" panose="020F0502020204030204" pitchFamily="34" charset="0"/>
                <a:cs typeface="Calibri" panose="020F0502020204030204" pitchFamily="34" charset="0"/>
              </a:defRPr>
            </a:lvl1pPr>
          </a:lstStyle>
          <a:p>
            <a:pPr lvl="0"/>
            <a:r>
              <a:rPr lang="de-DE" dirty="0"/>
              <a:t>Formatvorlagen des Textmasters bearbeiten</a:t>
            </a:r>
          </a:p>
        </p:txBody>
      </p:sp>
      <p:sp>
        <p:nvSpPr>
          <p:cNvPr id="8" name="Bildplatzhalter 7"/>
          <p:cNvSpPr>
            <a:spLocks noGrp="1"/>
          </p:cNvSpPr>
          <p:nvPr>
            <p:ph type="pic" sz="quarter" idx="13"/>
          </p:nvPr>
        </p:nvSpPr>
        <p:spPr>
          <a:xfrm>
            <a:off x="3959225" y="488060"/>
            <a:ext cx="6554788" cy="3653308"/>
          </a:xfrm>
        </p:spPr>
        <p:txBody>
          <a:bodyPr/>
          <a:lstStyle/>
          <a:p>
            <a:r>
              <a:rPr lang="de-DE" dirty="0"/>
              <a:t>Bild durch Klicken auf Symbol hinzufügen</a:t>
            </a:r>
          </a:p>
        </p:txBody>
      </p:sp>
      <p:sp>
        <p:nvSpPr>
          <p:cNvPr id="13" name="Textplatzhalter 47"/>
          <p:cNvSpPr>
            <a:spLocks noGrp="1"/>
          </p:cNvSpPr>
          <p:nvPr>
            <p:ph type="body" sz="quarter" idx="19" hasCustomPrompt="1"/>
          </p:nvPr>
        </p:nvSpPr>
        <p:spPr>
          <a:xfrm>
            <a:off x="363537" y="1306717"/>
            <a:ext cx="2876551" cy="385682"/>
          </a:xfrm>
          <a:noFill/>
        </p:spPr>
        <p:txBody>
          <a:bodyPr wrap="square" lIns="0" tIns="0" rIns="0" bIns="0" anchor="b">
            <a:noAutofit/>
          </a:bodyPr>
          <a:lstStyle>
            <a:lvl1pPr>
              <a:lnSpc>
                <a:spcPct val="120000"/>
              </a:lnSpc>
              <a:defRPr sz="2000" b="0" cap="none" baseline="0">
                <a:solidFill>
                  <a:srgbClr val="8B8B8B"/>
                </a:solidFill>
                <a:latin typeface="Calibri" panose="020F0502020204030204" pitchFamily="34" charset="0"/>
                <a:cs typeface="Calibri" panose="020F0502020204030204" pitchFamily="34" charset="0"/>
              </a:defRPr>
            </a:lvl1pPr>
          </a:lstStyle>
          <a:p>
            <a:pPr lvl="0"/>
            <a:r>
              <a:rPr lang="de-DE" dirty="0"/>
              <a:t>Überschrift</a:t>
            </a:r>
          </a:p>
        </p:txBody>
      </p:sp>
      <p:sp>
        <p:nvSpPr>
          <p:cNvPr id="18" name="Abgerundetes Rechteck 17"/>
          <p:cNvSpPr/>
          <p:nvPr userDrawn="1"/>
        </p:nvSpPr>
        <p:spPr>
          <a:xfrm>
            <a:off x="90116" y="7092999"/>
            <a:ext cx="6408712" cy="180000"/>
          </a:xfrm>
          <a:prstGeom prst="roundRect">
            <a:avLst/>
          </a:prstGeom>
          <a:solidFill>
            <a:srgbClr val="005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sz="1200" dirty="0"/>
              <a:t>www.mediacion.de</a:t>
            </a:r>
            <a:endParaRPr lang="de-DE" dirty="0"/>
          </a:p>
        </p:txBody>
      </p:sp>
      <p:sp>
        <p:nvSpPr>
          <p:cNvPr id="19" name="Abgerundetes Rechteck 18"/>
          <p:cNvSpPr/>
          <p:nvPr userDrawn="1"/>
        </p:nvSpPr>
        <p:spPr>
          <a:xfrm>
            <a:off x="4123276" y="178841"/>
            <a:ext cx="6408000" cy="180000"/>
          </a:xfrm>
          <a:prstGeom prst="roundRect">
            <a:avLst>
              <a:gd name="adj" fmla="val 30470"/>
            </a:avLst>
          </a:prstGeom>
          <a:solidFill>
            <a:srgbClr val="005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33470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nseite III">
    <p:spTree>
      <p:nvGrpSpPr>
        <p:cNvPr id="1" name=""/>
        <p:cNvGrpSpPr/>
        <p:nvPr/>
      </p:nvGrpSpPr>
      <p:grpSpPr>
        <a:xfrm>
          <a:off x="0" y="0"/>
          <a:ext cx="0" cy="0"/>
          <a:chOff x="0" y="0"/>
          <a:chExt cx="0" cy="0"/>
        </a:xfrm>
      </p:grpSpPr>
      <p:sp>
        <p:nvSpPr>
          <p:cNvPr id="12" name="Inhaltsplatzhalter 2"/>
          <p:cNvSpPr>
            <a:spLocks noGrp="1"/>
          </p:cNvSpPr>
          <p:nvPr>
            <p:ph idx="18"/>
          </p:nvPr>
        </p:nvSpPr>
        <p:spPr>
          <a:xfrm>
            <a:off x="3959225" y="1825625"/>
            <a:ext cx="2882900" cy="4928866"/>
          </a:xfrm>
        </p:spPr>
        <p:txBody>
          <a:bodyPr/>
          <a:lstStyle>
            <a:lvl1pPr>
              <a:defRPr sz="1100">
                <a:latin typeface="Calibri" panose="020F0502020204030204" pitchFamily="34" charset="0"/>
                <a:cs typeface="Calibri" panose="020F0502020204030204" pitchFamily="34" charset="0"/>
              </a:defRPr>
            </a:lvl1pPr>
          </a:lstStyle>
          <a:p>
            <a:pPr lvl="0"/>
            <a:r>
              <a:rPr lang="de-DE" dirty="0"/>
              <a:t>Formatvorlagen des Textmasters bearbeiten</a:t>
            </a:r>
          </a:p>
        </p:txBody>
      </p:sp>
      <p:sp>
        <p:nvSpPr>
          <p:cNvPr id="3" name="Inhaltsplatzhalter 2"/>
          <p:cNvSpPr>
            <a:spLocks noGrp="1"/>
          </p:cNvSpPr>
          <p:nvPr>
            <p:ph idx="1"/>
          </p:nvPr>
        </p:nvSpPr>
        <p:spPr>
          <a:xfrm>
            <a:off x="363537" y="1825625"/>
            <a:ext cx="2876551" cy="4928866"/>
          </a:xfrm>
        </p:spPr>
        <p:txBody>
          <a:bodyPr/>
          <a:lstStyle>
            <a:lvl1pPr>
              <a:defRPr sz="1000"/>
            </a:lvl1pPr>
          </a:lstStyle>
          <a:p>
            <a:pPr lvl="0"/>
            <a:r>
              <a:rPr lang="de-DE" dirty="0"/>
              <a:t>Formatvorlagen des Textmasters bearbeiten</a:t>
            </a:r>
          </a:p>
        </p:txBody>
      </p:sp>
      <p:sp>
        <p:nvSpPr>
          <p:cNvPr id="8" name="Bildplatzhalter 7"/>
          <p:cNvSpPr>
            <a:spLocks noGrp="1"/>
          </p:cNvSpPr>
          <p:nvPr>
            <p:ph type="pic" sz="quarter" idx="13"/>
          </p:nvPr>
        </p:nvSpPr>
        <p:spPr>
          <a:xfrm>
            <a:off x="7380287" y="487363"/>
            <a:ext cx="3133725" cy="1721098"/>
          </a:xfrm>
        </p:spPr>
        <p:txBody>
          <a:bodyPr/>
          <a:lstStyle/>
          <a:p>
            <a:r>
              <a:rPr lang="de-DE"/>
              <a:t>Bild durch Klicken auf Symbol hinzufügen</a:t>
            </a:r>
          </a:p>
        </p:txBody>
      </p:sp>
      <p:sp>
        <p:nvSpPr>
          <p:cNvPr id="13" name="Textplatzhalter 47"/>
          <p:cNvSpPr>
            <a:spLocks noGrp="1"/>
          </p:cNvSpPr>
          <p:nvPr>
            <p:ph type="body" sz="quarter" idx="19" hasCustomPrompt="1"/>
          </p:nvPr>
        </p:nvSpPr>
        <p:spPr>
          <a:xfrm>
            <a:off x="363537" y="1306717"/>
            <a:ext cx="2876551" cy="385682"/>
          </a:xfrm>
          <a:noFill/>
        </p:spPr>
        <p:txBody>
          <a:bodyPr wrap="square" lIns="0" tIns="0" rIns="0" bIns="0" anchor="b">
            <a:noAutofit/>
          </a:bodyPr>
          <a:lstStyle>
            <a:lvl1pPr>
              <a:lnSpc>
                <a:spcPct val="120000"/>
              </a:lnSpc>
              <a:defRPr sz="2000" b="0" cap="none" baseline="0">
                <a:solidFill>
                  <a:srgbClr val="8B8B8B"/>
                </a:solidFill>
                <a:latin typeface="Calibri" panose="020F0502020204030204" pitchFamily="34" charset="0"/>
                <a:cs typeface="Calibri" panose="020F0502020204030204" pitchFamily="34" charset="0"/>
              </a:defRPr>
            </a:lvl1pPr>
          </a:lstStyle>
          <a:p>
            <a:pPr lvl="0"/>
            <a:r>
              <a:rPr lang="de-DE" dirty="0"/>
              <a:t>Überschrift</a:t>
            </a:r>
          </a:p>
        </p:txBody>
      </p:sp>
      <p:sp>
        <p:nvSpPr>
          <p:cNvPr id="11" name="Abgerundetes Rechteck 10"/>
          <p:cNvSpPr/>
          <p:nvPr userDrawn="1"/>
        </p:nvSpPr>
        <p:spPr>
          <a:xfrm>
            <a:off x="90116" y="7092999"/>
            <a:ext cx="6408712" cy="180000"/>
          </a:xfrm>
          <a:prstGeom prst="roundRect">
            <a:avLst/>
          </a:prstGeom>
          <a:solidFill>
            <a:srgbClr val="005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sz="1200" dirty="0"/>
              <a:t>www.mediacion.de</a:t>
            </a:r>
            <a:endParaRPr lang="de-DE" dirty="0"/>
          </a:p>
        </p:txBody>
      </p:sp>
      <p:sp>
        <p:nvSpPr>
          <p:cNvPr id="19" name="Abgerundetes Rechteck 18"/>
          <p:cNvSpPr/>
          <p:nvPr userDrawn="1"/>
        </p:nvSpPr>
        <p:spPr>
          <a:xfrm>
            <a:off x="4122564" y="180231"/>
            <a:ext cx="6408000" cy="180000"/>
          </a:xfrm>
          <a:prstGeom prst="roundRect">
            <a:avLst>
              <a:gd name="adj" fmla="val 30470"/>
            </a:avLst>
          </a:prstGeom>
          <a:solidFill>
            <a:srgbClr val="005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Abgerundetes Rechteck 19"/>
          <p:cNvSpPr/>
          <p:nvPr userDrawn="1"/>
        </p:nvSpPr>
        <p:spPr>
          <a:xfrm>
            <a:off x="7398564" y="4730835"/>
            <a:ext cx="3132000" cy="2541990"/>
          </a:xfrm>
          <a:prstGeom prst="roundRect">
            <a:avLst>
              <a:gd name="adj" fmla="val 3973"/>
            </a:avLst>
          </a:prstGeom>
          <a:solidFill>
            <a:srgbClr val="005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Inhaltsplatzhalter 5"/>
          <p:cNvSpPr>
            <a:spLocks noGrp="1"/>
          </p:cNvSpPr>
          <p:nvPr>
            <p:ph idx="20" hasCustomPrompt="1"/>
          </p:nvPr>
        </p:nvSpPr>
        <p:spPr>
          <a:xfrm>
            <a:off x="7559676" y="4874851"/>
            <a:ext cx="2773363" cy="2051861"/>
          </a:xfrm>
        </p:spPr>
        <p:txBody>
          <a:bodyPr/>
          <a:lstStyle>
            <a:lvl1pPr>
              <a:defRPr sz="1200">
                <a:solidFill>
                  <a:schemeClr val="bg1"/>
                </a:solidFill>
                <a:latin typeface="Calibri" panose="020F0502020204030204" pitchFamily="34" charset="0"/>
                <a:cs typeface="Calibri" panose="020F0502020204030204" pitchFamily="34" charset="0"/>
              </a:defRPr>
            </a:lvl1pPr>
          </a:lstStyle>
          <a:p>
            <a:r>
              <a:rPr lang="de-DE" dirty="0"/>
              <a:t>Im Palliativkurs geht es um das ganzheitliche Betreuungskonzept für Patienten, die sich im fortschreitenden Stadium einer </a:t>
            </a:r>
            <a:r>
              <a:rPr lang="de-DE" dirty="0" err="1"/>
              <a:t>lebensver</a:t>
            </a:r>
            <a:r>
              <a:rPr lang="de-DE" dirty="0"/>
              <a:t>-kürzenden Erkrankung leiden und um die Begleitung der Angehörigen. Palliative Care beinhaltet u. a. die symptomorientierte, kreative und individuelle Pflege und die Auseinandersetzung mit den Themen Sterben, Tod und Trauer. Sie möchten mehr erfahren? - Dann freuen wir uns über Ihren Anruf!</a:t>
            </a:r>
          </a:p>
          <a:p>
            <a:endParaRPr lang="de-DE" dirty="0"/>
          </a:p>
        </p:txBody>
      </p:sp>
      <p:sp>
        <p:nvSpPr>
          <p:cNvPr id="22" name="Textplatzhalter 6"/>
          <p:cNvSpPr>
            <a:spLocks noGrp="1"/>
          </p:cNvSpPr>
          <p:nvPr>
            <p:ph type="body" sz="quarter" idx="17"/>
          </p:nvPr>
        </p:nvSpPr>
        <p:spPr>
          <a:xfrm>
            <a:off x="7559676" y="4561177"/>
            <a:ext cx="2773362" cy="169658"/>
          </a:xfrm>
        </p:spPr>
        <p:txBody>
          <a:bodyPr/>
          <a:lstStyle>
            <a:lvl1pPr>
              <a:defRPr sz="1400" b="1">
                <a:solidFill>
                  <a:schemeClr val="bg1"/>
                </a:solidFill>
              </a:defRPr>
            </a:lvl1pPr>
          </a:lstStyle>
          <a:p>
            <a:r>
              <a:rPr lang="de-DE" dirty="0"/>
              <a:t>Was ist Palliative Care?</a:t>
            </a:r>
          </a:p>
        </p:txBody>
      </p:sp>
    </p:spTree>
    <p:extLst>
      <p:ext uri="{BB962C8B-B14F-4D97-AF65-F5344CB8AC3E}">
        <p14:creationId xmlns:p14="http://schemas.microsoft.com/office/powerpoint/2010/main" val="583875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34670" y="302801"/>
            <a:ext cx="2778443" cy="315792"/>
          </a:xfrm>
          <a:prstGeom prst="rect">
            <a:avLst/>
          </a:prstGeom>
        </p:spPr>
        <p:txBody>
          <a:bodyPr vert="horz" wrap="square" lIns="0" tIns="0" rIns="0" bIns="0" rtlCol="0" anchor="t">
            <a:noAutofit/>
          </a:bodyPr>
          <a:lstStyle/>
          <a:p>
            <a:r>
              <a:rPr lang="de-DE" dirty="0"/>
              <a:t>Titelmasterformat durch Klicken bearbeiten</a:t>
            </a:r>
          </a:p>
        </p:txBody>
      </p:sp>
      <p:sp>
        <p:nvSpPr>
          <p:cNvPr id="3" name="Textplatzhalter 2"/>
          <p:cNvSpPr>
            <a:spLocks noGrp="1"/>
          </p:cNvSpPr>
          <p:nvPr>
            <p:ph type="body" idx="1"/>
          </p:nvPr>
        </p:nvSpPr>
        <p:spPr>
          <a:xfrm>
            <a:off x="534670" y="1764295"/>
            <a:ext cx="9624060" cy="4990084"/>
          </a:xfrm>
          <a:prstGeom prst="rect">
            <a:avLst/>
          </a:prstGeom>
        </p:spPr>
        <p:txBody>
          <a:bodyPr vert="horz" lIns="0" tIns="0" rIns="0" bIns="0" rtlCol="0">
            <a:noAutofit/>
          </a:bodyPr>
          <a:lstStyle/>
          <a:p>
            <a:pPr lvl="0"/>
            <a:r>
              <a:rPr lang="de-DE" dirty="0"/>
              <a:t>Textmasterformat bearbeiten</a:t>
            </a:r>
          </a:p>
        </p:txBody>
      </p:sp>
      <p:sp>
        <p:nvSpPr>
          <p:cNvPr id="4" name="Datumsplatzhalter 3"/>
          <p:cNvSpPr>
            <a:spLocks noGrp="1"/>
          </p:cNvSpPr>
          <p:nvPr>
            <p:ph type="dt" sz="half" idx="2"/>
          </p:nvPr>
        </p:nvSpPr>
        <p:spPr>
          <a:xfrm>
            <a:off x="534670" y="7008171"/>
            <a:ext cx="2495127" cy="402567"/>
          </a:xfrm>
          <a:prstGeom prst="rect">
            <a:avLst/>
          </a:prstGeom>
        </p:spPr>
        <p:txBody>
          <a:bodyPr vert="horz" lIns="104306" tIns="52153" rIns="104306" bIns="52153" rtlCol="0" anchor="ctr"/>
          <a:lstStyle>
            <a:lvl1pPr algn="l">
              <a:defRPr sz="1400">
                <a:solidFill>
                  <a:schemeClr val="tx1">
                    <a:tint val="75000"/>
                  </a:schemeClr>
                </a:solidFill>
              </a:defRPr>
            </a:lvl1pPr>
          </a:lstStyle>
          <a:p>
            <a:fld id="{0ED7C3B6-99BE-481B-A690-7039468E7FFC}" type="datetimeFigureOut">
              <a:rPr lang="de-DE" smtClean="0"/>
              <a:t>07.05.2024</a:t>
            </a:fld>
            <a:endParaRPr lang="de-DE" dirty="0"/>
          </a:p>
        </p:txBody>
      </p:sp>
      <p:sp>
        <p:nvSpPr>
          <p:cNvPr id="5" name="Fußzeilenplatzhalter 4"/>
          <p:cNvSpPr>
            <a:spLocks noGrp="1"/>
          </p:cNvSpPr>
          <p:nvPr>
            <p:ph type="ftr" sz="quarter" idx="3"/>
          </p:nvPr>
        </p:nvSpPr>
        <p:spPr>
          <a:xfrm>
            <a:off x="3653579" y="7008171"/>
            <a:ext cx="3386243" cy="402567"/>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7663603" y="7008171"/>
            <a:ext cx="2495127" cy="402567"/>
          </a:xfrm>
          <a:prstGeom prst="rect">
            <a:avLst/>
          </a:prstGeom>
        </p:spPr>
        <p:txBody>
          <a:bodyPr vert="horz" lIns="104306" tIns="52153" rIns="104306" bIns="52153" rtlCol="0" anchor="ctr"/>
          <a:lstStyle>
            <a:lvl1pPr algn="r">
              <a:defRPr sz="1400">
                <a:solidFill>
                  <a:schemeClr val="tx1">
                    <a:tint val="75000"/>
                  </a:schemeClr>
                </a:solidFill>
              </a:defRPr>
            </a:lvl1pPr>
          </a:lstStyle>
          <a:p>
            <a:fld id="{542E9703-CBE8-402B-8351-644D524833C7}" type="slidenum">
              <a:rPr lang="de-DE" smtClean="0"/>
              <a:t>‹Nr.›</a:t>
            </a:fld>
            <a:endParaRPr lang="de-DE" dirty="0"/>
          </a:p>
        </p:txBody>
      </p:sp>
    </p:spTree>
    <p:extLst>
      <p:ext uri="{BB962C8B-B14F-4D97-AF65-F5344CB8AC3E}">
        <p14:creationId xmlns:p14="http://schemas.microsoft.com/office/powerpoint/2010/main" val="2357267741"/>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5" r:id="rId3"/>
    <p:sldLayoutId id="2147483657" r:id="rId4"/>
    <p:sldLayoutId id="2147483658" r:id="rId5"/>
  </p:sldLayoutIdLst>
  <p:txStyles>
    <p:titleStyle>
      <a:lvl1pPr algn="l" defTabSz="1043056" rtl="0" eaLnBrk="1" latinLnBrk="0" hangingPunct="1">
        <a:lnSpc>
          <a:spcPct val="114000"/>
        </a:lnSpc>
        <a:spcBef>
          <a:spcPct val="0"/>
        </a:spcBef>
        <a:buNone/>
        <a:defRPr sz="1500" b="1" kern="1200">
          <a:solidFill>
            <a:schemeClr val="tx1"/>
          </a:solidFill>
          <a:latin typeface="+mj-lt"/>
          <a:ea typeface="+mj-ea"/>
          <a:cs typeface="+mj-cs"/>
        </a:defRPr>
      </a:lvl1pPr>
    </p:titleStyle>
    <p:bodyStyle>
      <a:lvl1pPr marL="0" indent="0" algn="l" defTabSz="1043056" rtl="0" eaLnBrk="1" latinLnBrk="0" hangingPunct="1">
        <a:lnSpc>
          <a:spcPct val="114000"/>
        </a:lnSpc>
        <a:spcBef>
          <a:spcPts val="0"/>
        </a:spcBef>
        <a:buFont typeface="Arial" pitchFamily="34" charset="0"/>
        <a:buNone/>
        <a:defRPr sz="1000" kern="1200">
          <a:solidFill>
            <a:schemeClr val="tx1"/>
          </a:solidFill>
          <a:latin typeface="+mn-lt"/>
          <a:ea typeface="+mn-ea"/>
          <a:cs typeface="+mn-cs"/>
        </a:defRPr>
      </a:lvl1pPr>
      <a:lvl2pPr marL="521528" indent="0" algn="l" defTabSz="1043056" rtl="0" eaLnBrk="1" latinLnBrk="0" hangingPunct="1">
        <a:spcBef>
          <a:spcPct val="20000"/>
        </a:spcBef>
        <a:buFont typeface="Arial" pitchFamily="34" charset="0"/>
        <a:buNone/>
        <a:defRPr sz="3200" kern="1200">
          <a:solidFill>
            <a:schemeClr val="tx1"/>
          </a:solidFill>
          <a:latin typeface="+mn-lt"/>
          <a:ea typeface="+mn-ea"/>
          <a:cs typeface="+mn-cs"/>
        </a:defRPr>
      </a:lvl2pPr>
      <a:lvl3pPr marL="1043056" indent="0" algn="l" defTabSz="1043056" rtl="0" eaLnBrk="1" latinLnBrk="0" hangingPunct="1">
        <a:spcBef>
          <a:spcPct val="20000"/>
        </a:spcBef>
        <a:buFont typeface="Arial" pitchFamily="34" charset="0"/>
        <a:buNone/>
        <a:defRPr sz="2700" kern="1200">
          <a:solidFill>
            <a:schemeClr val="tx1"/>
          </a:solidFill>
          <a:latin typeface="+mn-lt"/>
          <a:ea typeface="+mn-ea"/>
          <a:cs typeface="+mn-cs"/>
        </a:defRPr>
      </a:lvl3pPr>
      <a:lvl4pPr marL="1564584" indent="0" algn="l" defTabSz="1043056" rtl="0" eaLnBrk="1" latinLnBrk="0" hangingPunct="1">
        <a:spcBef>
          <a:spcPct val="20000"/>
        </a:spcBef>
        <a:buFont typeface="Arial" pitchFamily="34" charset="0"/>
        <a:buNone/>
        <a:defRPr sz="2300" kern="1200">
          <a:solidFill>
            <a:schemeClr val="tx1"/>
          </a:solidFill>
          <a:latin typeface="+mn-lt"/>
          <a:ea typeface="+mn-ea"/>
          <a:cs typeface="+mn-cs"/>
        </a:defRPr>
      </a:lvl4pPr>
      <a:lvl5pPr marL="2086112" indent="0" algn="l" defTabSz="1043056" rtl="0" eaLnBrk="1" latinLnBrk="0" hangingPunct="1">
        <a:spcBef>
          <a:spcPct val="20000"/>
        </a:spcBef>
        <a:buFont typeface="Arial" pitchFamily="34" charset="0"/>
        <a:buNone/>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ediacion.de/" TargetMode="External"/><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15"/>
          </p:nvPr>
        </p:nvSpPr>
        <p:spPr>
          <a:xfrm>
            <a:off x="7471233" y="3712130"/>
            <a:ext cx="2879725" cy="1198337"/>
          </a:xfrm>
        </p:spPr>
        <p:txBody>
          <a:bodyPr/>
          <a:lstStyle/>
          <a:p>
            <a:pPr algn="ctr"/>
            <a:endParaRPr lang="de-DE" sz="500" b="1" dirty="0"/>
          </a:p>
          <a:p>
            <a:pPr algn="ctr"/>
            <a:r>
              <a:rPr lang="de-DE" sz="2200" b="1" dirty="0">
                <a:latin typeface="Calibri" panose="020F0502020204030204" pitchFamily="34" charset="0"/>
                <a:cs typeface="Calibri" panose="020F0502020204030204" pitchFamily="34" charset="0"/>
              </a:rPr>
              <a:t>Fachkurs Palliative Care</a:t>
            </a:r>
          </a:p>
          <a:p>
            <a:pPr algn="ctr"/>
            <a:r>
              <a:rPr lang="de-DE" sz="1000" dirty="0">
                <a:latin typeface="Calibri" panose="020F0502020204030204" pitchFamily="34" charset="0"/>
                <a:cs typeface="Calibri" panose="020F0502020204030204" pitchFamily="34" charset="0"/>
              </a:rPr>
              <a:t>Qualifikation für Pflegende </a:t>
            </a:r>
          </a:p>
          <a:p>
            <a:pPr algn="ctr"/>
            <a:r>
              <a:rPr lang="de-DE" sz="1000" dirty="0">
                <a:latin typeface="Calibri" panose="020F0502020204030204" pitchFamily="34" charset="0"/>
                <a:cs typeface="Calibri" panose="020F0502020204030204" pitchFamily="34" charset="0"/>
              </a:rPr>
              <a:t>gem. §§ 39a, 37b, 132d SGB V</a:t>
            </a:r>
            <a:endParaRPr lang="de-DE" sz="1600" dirty="0">
              <a:latin typeface="Calibri" panose="020F0502020204030204" pitchFamily="34" charset="0"/>
              <a:cs typeface="Calibri" panose="020F0502020204030204" pitchFamily="34" charset="0"/>
            </a:endParaRPr>
          </a:p>
          <a:p>
            <a:pPr algn="ctr"/>
            <a:r>
              <a:rPr lang="de-DE" sz="1600" b="1" dirty="0">
                <a:latin typeface="Calibri" panose="020F0502020204030204" pitchFamily="34" charset="0"/>
                <a:cs typeface="Calibri" panose="020F0502020204030204" pitchFamily="34" charset="0"/>
              </a:rPr>
              <a:t>in Onlinepräsenz</a:t>
            </a:r>
          </a:p>
          <a:p>
            <a:pPr algn="ctr"/>
            <a:r>
              <a:rPr lang="de-DE" b="1" i="1" dirty="0"/>
              <a:t>Kurs 12</a:t>
            </a:r>
            <a:endParaRPr lang="de-DE" sz="1600" b="1" i="1" dirty="0"/>
          </a:p>
        </p:txBody>
      </p:sp>
      <p:sp>
        <p:nvSpPr>
          <p:cNvPr id="8" name="Textplatzhalter 7"/>
          <p:cNvSpPr>
            <a:spLocks noGrp="1"/>
          </p:cNvSpPr>
          <p:nvPr>
            <p:ph type="body" sz="quarter" idx="16"/>
          </p:nvPr>
        </p:nvSpPr>
        <p:spPr>
          <a:xfrm>
            <a:off x="7453313" y="5148783"/>
            <a:ext cx="3005955" cy="341255"/>
          </a:xfrm>
        </p:spPr>
        <p:txBody>
          <a:bodyPr/>
          <a:lstStyle/>
          <a:p>
            <a:pPr algn="ctr"/>
            <a:r>
              <a:rPr lang="de-DE" dirty="0"/>
              <a:t>27.01.2025 bis 27.06.2025</a:t>
            </a:r>
          </a:p>
        </p:txBody>
      </p:sp>
      <p:sp>
        <p:nvSpPr>
          <p:cNvPr id="9" name="Textplatzhalter 8"/>
          <p:cNvSpPr>
            <a:spLocks noGrp="1"/>
          </p:cNvSpPr>
          <p:nvPr>
            <p:ph type="body" sz="quarter" idx="17"/>
          </p:nvPr>
        </p:nvSpPr>
        <p:spPr>
          <a:xfrm>
            <a:off x="346075" y="389981"/>
            <a:ext cx="2773362" cy="294306"/>
          </a:xfrm>
        </p:spPr>
        <p:txBody>
          <a:bodyPr/>
          <a:lstStyle/>
          <a:p>
            <a:r>
              <a:rPr lang="de-DE" spc="-20" dirty="0"/>
              <a:t>Informationen</a:t>
            </a:r>
          </a:p>
        </p:txBody>
      </p:sp>
      <p:graphicFrame>
        <p:nvGraphicFramePr>
          <p:cNvPr id="14" name="Tabellenplatzhalter 32"/>
          <p:cNvGraphicFramePr>
            <a:graphicFrameLocks/>
          </p:cNvGraphicFramePr>
          <p:nvPr>
            <p:extLst>
              <p:ext uri="{D42A27DB-BD31-4B8C-83A1-F6EECF244321}">
                <p14:modId xmlns:p14="http://schemas.microsoft.com/office/powerpoint/2010/main" val="4172094294"/>
              </p:ext>
            </p:extLst>
          </p:nvPr>
        </p:nvGraphicFramePr>
        <p:xfrm>
          <a:off x="341090" y="721591"/>
          <a:ext cx="2773362" cy="1378980"/>
        </p:xfrm>
        <a:graphic>
          <a:graphicData uri="http://schemas.openxmlformats.org/drawingml/2006/table">
            <a:tbl>
              <a:tblPr bandRow="1">
                <a:tableStyleId>{2D5ABB26-0587-4C30-8999-92F81FD0307C}</a:tableStyleId>
              </a:tblPr>
              <a:tblGrid>
                <a:gridCol w="554672">
                  <a:extLst>
                    <a:ext uri="{9D8B030D-6E8A-4147-A177-3AD203B41FA5}">
                      <a16:colId xmlns:a16="http://schemas.microsoft.com/office/drawing/2014/main" val="20000"/>
                    </a:ext>
                  </a:extLst>
                </a:gridCol>
                <a:gridCol w="2218690">
                  <a:extLst>
                    <a:ext uri="{9D8B030D-6E8A-4147-A177-3AD203B41FA5}">
                      <a16:colId xmlns:a16="http://schemas.microsoft.com/office/drawing/2014/main" val="20001"/>
                    </a:ext>
                  </a:extLst>
                </a:gridCol>
              </a:tblGrid>
              <a:tr h="198000">
                <a:tc>
                  <a:txBody>
                    <a:bodyPr/>
                    <a:lstStyle/>
                    <a:p>
                      <a:pPr>
                        <a:lnSpc>
                          <a:spcPts val="1200"/>
                        </a:lnSpc>
                      </a:pPr>
                      <a:r>
                        <a:rPr lang="de-DE" sz="1100" dirty="0">
                          <a:solidFill>
                            <a:schemeClr val="bg1"/>
                          </a:solidFill>
                          <a:latin typeface="Calibri" panose="020F0502020204030204" pitchFamily="34" charset="0"/>
                          <a:cs typeface="Calibri" panose="020F0502020204030204" pitchFamily="34" charset="0"/>
                        </a:rPr>
                        <a:t>Leitung:</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200"/>
                        </a:lnSpc>
                      </a:pPr>
                      <a:r>
                        <a:rPr lang="de-DE" sz="1100" dirty="0">
                          <a:solidFill>
                            <a:schemeClr val="bg1"/>
                          </a:solidFill>
                          <a:latin typeface="Calibri" panose="020F0502020204030204" pitchFamily="34" charset="0"/>
                          <a:cs typeface="Calibri" panose="020F0502020204030204" pitchFamily="34" charset="0"/>
                        </a:rPr>
                        <a:t>Kristin </a:t>
                      </a:r>
                      <a:r>
                        <a:rPr lang="de-DE" sz="1100" dirty="0" err="1">
                          <a:solidFill>
                            <a:schemeClr val="bg1"/>
                          </a:solidFill>
                          <a:latin typeface="Calibri" panose="020F0502020204030204" pitchFamily="34" charset="0"/>
                          <a:cs typeface="Calibri" panose="020F0502020204030204" pitchFamily="34" charset="0"/>
                        </a:rPr>
                        <a:t>Surendorff-Belder</a:t>
                      </a:r>
                      <a:endParaRPr lang="de-DE" sz="1100" dirty="0">
                        <a:solidFill>
                          <a:schemeClr val="bg1"/>
                        </a:solidFill>
                        <a:latin typeface="Calibri" panose="020F0502020204030204" pitchFamily="34" charset="0"/>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98000">
                <a:tc>
                  <a:txBody>
                    <a:bodyPr/>
                    <a:lstStyle/>
                    <a:p>
                      <a:pPr>
                        <a:lnSpc>
                          <a:spcPts val="1200"/>
                        </a:lnSpc>
                      </a:pPr>
                      <a:r>
                        <a:rPr lang="de-DE" sz="1100" dirty="0">
                          <a:solidFill>
                            <a:schemeClr val="bg1"/>
                          </a:solidFill>
                          <a:latin typeface="Calibri" panose="020F0502020204030204" pitchFamily="34" charset="0"/>
                          <a:cs typeface="Calibri" panose="020F0502020204030204" pitchFamily="34" charset="0"/>
                        </a:rPr>
                        <a:t>Kosten:</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de-DE" sz="1100" baseline="0" dirty="0">
                          <a:solidFill>
                            <a:schemeClr val="bg1"/>
                          </a:solidFill>
                          <a:latin typeface="Calibri" panose="020F0502020204030204" pitchFamily="34" charset="0"/>
                          <a:cs typeface="Calibri" panose="020F0502020204030204" pitchFamily="34" charset="0"/>
                        </a:rPr>
                        <a:t>1.950 €</a:t>
                      </a:r>
                    </a:p>
                    <a:p>
                      <a:pPr>
                        <a:lnSpc>
                          <a:spcPct val="100000"/>
                        </a:lnSpc>
                      </a:pPr>
                      <a:r>
                        <a:rPr lang="de-DE" sz="1050" baseline="0" dirty="0">
                          <a:solidFill>
                            <a:schemeClr val="bg1"/>
                          </a:solidFill>
                          <a:latin typeface="Calibri" panose="020F0502020204030204" pitchFamily="34" charset="0"/>
                          <a:cs typeface="Calibri" panose="020F0502020204030204" pitchFamily="34" charset="0"/>
                        </a:rPr>
                        <a:t>(Bei Anmeldung vor dem 27. November 2024 gilt der Frühbuchertarif von 1.750,00 €)</a:t>
                      </a:r>
                    </a:p>
                    <a:p>
                      <a:pPr>
                        <a:lnSpc>
                          <a:spcPct val="100000"/>
                        </a:lnSpc>
                      </a:pPr>
                      <a:endParaRPr lang="de-DE" sz="200" dirty="0">
                        <a:solidFill>
                          <a:schemeClr val="bg1"/>
                        </a:solidFill>
                        <a:latin typeface="Calibri" panose="020F0502020204030204" pitchFamily="34" charset="0"/>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98000">
                <a:tc>
                  <a:txBody>
                    <a:bodyPr/>
                    <a:lstStyle/>
                    <a:p>
                      <a:pPr>
                        <a:lnSpc>
                          <a:spcPts val="1200"/>
                        </a:lnSpc>
                      </a:pPr>
                      <a:r>
                        <a:rPr lang="de-DE" sz="1100" dirty="0">
                          <a:solidFill>
                            <a:schemeClr val="bg1"/>
                          </a:solidFill>
                          <a:latin typeface="Calibri" panose="020F0502020204030204" pitchFamily="34" charset="0"/>
                          <a:cs typeface="Calibri" panose="020F0502020204030204" pitchFamily="34" charset="0"/>
                        </a:rPr>
                        <a:t>Beginn:</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200"/>
                        </a:lnSpc>
                      </a:pPr>
                      <a:r>
                        <a:rPr lang="de-DE" sz="1100" dirty="0">
                          <a:solidFill>
                            <a:schemeClr val="bg1"/>
                          </a:solidFill>
                          <a:latin typeface="Calibri" panose="020F0502020204030204" pitchFamily="34" charset="0"/>
                          <a:cs typeface="Calibri" panose="020F0502020204030204" pitchFamily="34" charset="0"/>
                        </a:rPr>
                        <a:t>27.01.2025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98000">
                <a:tc>
                  <a:txBody>
                    <a:bodyPr/>
                    <a:lstStyle/>
                    <a:p>
                      <a:pPr>
                        <a:lnSpc>
                          <a:spcPts val="1200"/>
                        </a:lnSpc>
                      </a:pPr>
                      <a:r>
                        <a:rPr lang="de-DE" sz="1100" dirty="0">
                          <a:solidFill>
                            <a:schemeClr val="bg1"/>
                          </a:solidFill>
                          <a:latin typeface="Calibri" panose="020F0502020204030204" pitchFamily="34" charset="0"/>
                          <a:cs typeface="Calibri" panose="020F0502020204030204" pitchFamily="34" charset="0"/>
                        </a:rPr>
                        <a:t>Umfang</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200"/>
                        </a:lnSpc>
                      </a:pPr>
                      <a:r>
                        <a:rPr lang="de-DE" sz="1100" dirty="0">
                          <a:solidFill>
                            <a:schemeClr val="bg1"/>
                          </a:solidFill>
                          <a:latin typeface="Calibri" panose="020F0502020204030204" pitchFamily="34" charset="0"/>
                          <a:cs typeface="Calibri" panose="020F0502020204030204" pitchFamily="34" charset="0"/>
                        </a:rPr>
                        <a:t>160 Unterrichtseinheiten,</a:t>
                      </a:r>
                      <a:r>
                        <a:rPr lang="de-DE" sz="1100" baseline="0" dirty="0">
                          <a:solidFill>
                            <a:schemeClr val="bg1"/>
                          </a:solidFill>
                          <a:latin typeface="Calibri" panose="020F0502020204030204" pitchFamily="34" charset="0"/>
                          <a:cs typeface="Calibri" panose="020F0502020204030204" pitchFamily="34" charset="0"/>
                        </a:rPr>
                        <a:t> an 20 Schulungstagen</a:t>
                      </a:r>
                      <a:endParaRPr lang="de-DE" sz="1100" dirty="0">
                        <a:solidFill>
                          <a:schemeClr val="bg1"/>
                        </a:solidFill>
                        <a:latin typeface="Calibri" panose="020F0502020204030204" pitchFamily="34" charset="0"/>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15" name="Textplatzhalter 49"/>
          <p:cNvSpPr>
            <a:spLocks noGrp="1"/>
          </p:cNvSpPr>
          <p:nvPr>
            <p:ph type="body" sz="quarter" idx="14"/>
          </p:nvPr>
        </p:nvSpPr>
        <p:spPr>
          <a:xfrm>
            <a:off x="341090" y="2178867"/>
            <a:ext cx="2845370" cy="4033293"/>
          </a:xfrm>
        </p:spPr>
        <p:txBody>
          <a:bodyPr/>
          <a:lstStyle/>
          <a:p>
            <a:r>
              <a:rPr lang="de-DE" sz="1400" b="1" dirty="0"/>
              <a:t>Anmeldung</a:t>
            </a:r>
          </a:p>
          <a:p>
            <a:r>
              <a:rPr lang="de-DE" dirty="0"/>
              <a:t>Im Internet unter </a:t>
            </a:r>
            <a:r>
              <a:rPr lang="de-DE" dirty="0" err="1"/>
              <a:t>www.mediacion.de</a:t>
            </a:r>
            <a:endParaRPr lang="de-DE" dirty="0"/>
          </a:p>
          <a:p>
            <a:r>
              <a:rPr lang="de-DE" dirty="0"/>
              <a:t>oder per E-Mail an: </a:t>
            </a:r>
            <a:r>
              <a:rPr lang="de-DE" dirty="0" err="1"/>
              <a:t>thomann@mediacion.de</a:t>
            </a:r>
            <a:endParaRPr lang="de-DE" dirty="0"/>
          </a:p>
          <a:p>
            <a:r>
              <a:rPr lang="de-DE" dirty="0"/>
              <a:t>Bei Fragen wenden Sie sich gerne telefonisch  (04441-9952864)</a:t>
            </a:r>
          </a:p>
          <a:p>
            <a:endParaRPr lang="de-DE" sz="600" dirty="0"/>
          </a:p>
          <a:p>
            <a:r>
              <a:rPr lang="de-DE" sz="1400" b="1" dirty="0"/>
              <a:t>Kursdaten</a:t>
            </a:r>
          </a:p>
          <a:p>
            <a:r>
              <a:rPr lang="sv-SE" b="1" dirty="0"/>
              <a:t>Block 1:</a:t>
            </a:r>
            <a:r>
              <a:rPr lang="sv-SE" dirty="0"/>
              <a:t> 27.01.2025 – 31.01.2025</a:t>
            </a:r>
            <a:br>
              <a:rPr lang="sv-SE" dirty="0"/>
            </a:br>
            <a:r>
              <a:rPr lang="sv-SE" b="1" dirty="0"/>
              <a:t>Block 2:</a:t>
            </a:r>
            <a:r>
              <a:rPr lang="sv-SE" dirty="0"/>
              <a:t> 24.03.2025 – 28.03.2025</a:t>
            </a:r>
            <a:br>
              <a:rPr lang="sv-SE" dirty="0"/>
            </a:br>
            <a:r>
              <a:rPr lang="sv-SE" b="1" dirty="0"/>
              <a:t>Block 3:</a:t>
            </a:r>
            <a:r>
              <a:rPr lang="sv-SE" dirty="0"/>
              <a:t> 19.05.2025 – 23.05.2025</a:t>
            </a:r>
            <a:br>
              <a:rPr lang="sv-SE" dirty="0"/>
            </a:br>
            <a:r>
              <a:rPr lang="sv-SE" b="1" dirty="0"/>
              <a:t>Block 4:</a:t>
            </a:r>
            <a:r>
              <a:rPr lang="sv-SE" dirty="0"/>
              <a:t> 23.06.2025 – 27.06.2025</a:t>
            </a:r>
            <a:br>
              <a:rPr lang="sv-SE" dirty="0"/>
            </a:br>
            <a:endParaRPr lang="sv-SE" sz="700" dirty="0"/>
          </a:p>
          <a:p>
            <a:r>
              <a:rPr lang="sv-SE" b="1" dirty="0"/>
              <a:t>Zeiten: </a:t>
            </a:r>
            <a:r>
              <a:rPr lang="sv-SE" dirty="0"/>
              <a:t>täglich von 8.30 bis 16.00 Uhr</a:t>
            </a:r>
          </a:p>
          <a:p>
            <a:endParaRPr lang="sv-SE" sz="600" dirty="0"/>
          </a:p>
          <a:p>
            <a:endParaRPr lang="de-DE" dirty="0"/>
          </a:p>
        </p:txBody>
      </p:sp>
      <p:sp>
        <p:nvSpPr>
          <p:cNvPr id="10" name="Rechteck 9">
            <a:extLst>
              <a:ext uri="{FF2B5EF4-FFF2-40B4-BE49-F238E27FC236}">
                <a16:creationId xmlns:a16="http://schemas.microsoft.com/office/drawing/2014/main" id="{572F30B8-B65C-95BC-C112-9A2039940082}"/>
              </a:ext>
            </a:extLst>
          </p:cNvPr>
          <p:cNvSpPr/>
          <p:nvPr/>
        </p:nvSpPr>
        <p:spPr>
          <a:xfrm>
            <a:off x="197706" y="5148783"/>
            <a:ext cx="3204778"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a:extLst>
              <a:ext uri="{FF2B5EF4-FFF2-40B4-BE49-F238E27FC236}">
                <a16:creationId xmlns:a16="http://schemas.microsoft.com/office/drawing/2014/main" id="{605C4132-45E2-A322-914B-C1D603F5E0DE}"/>
              </a:ext>
            </a:extLst>
          </p:cNvPr>
          <p:cNvPicPr>
            <a:picLocks noChangeAspect="1"/>
          </p:cNvPicPr>
          <p:nvPr/>
        </p:nvPicPr>
        <p:blipFill>
          <a:blip r:embed="rId2"/>
          <a:stretch>
            <a:fillRect/>
          </a:stretch>
        </p:blipFill>
        <p:spPr>
          <a:xfrm>
            <a:off x="234026" y="5357709"/>
            <a:ext cx="3132138" cy="1308265"/>
          </a:xfrm>
          <a:prstGeom prst="rect">
            <a:avLst/>
          </a:prstGeom>
        </p:spPr>
      </p:pic>
      <p:pic>
        <p:nvPicPr>
          <p:cNvPr id="2" name="Picture 4" descr="Ai Generiert, Tunnel, Mann, Abgrund">
            <a:extLst>
              <a:ext uri="{FF2B5EF4-FFF2-40B4-BE49-F238E27FC236}">
                <a16:creationId xmlns:a16="http://schemas.microsoft.com/office/drawing/2014/main" id="{1FC4B6D7-8D07-DB81-B989-4314FB7CFC7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787" r="20182" b="6008"/>
          <a:stretch/>
        </p:blipFill>
        <p:spPr bwMode="auto">
          <a:xfrm>
            <a:off x="7273784" y="537134"/>
            <a:ext cx="3274622" cy="2811449"/>
          </a:xfrm>
          <a:prstGeom prst="roundRect">
            <a:avLst>
              <a:gd name="adj" fmla="val 6119"/>
            </a:avLst>
          </a:prstGeom>
          <a:ln>
            <a:noFill/>
          </a:ln>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638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8"/>
          </p:nvPr>
        </p:nvSpPr>
        <p:spPr>
          <a:xfrm>
            <a:off x="306140" y="468263"/>
            <a:ext cx="3094797" cy="7006308"/>
          </a:xfrm>
        </p:spPr>
        <p:txBody>
          <a:bodyPr/>
          <a:lstStyle/>
          <a:p>
            <a:r>
              <a:rPr lang="de-DE" sz="1300" b="1" dirty="0">
                <a:solidFill>
                  <a:srgbClr val="005B88"/>
                </a:solidFill>
                <a:latin typeface="Calibri" panose="020F0502020204030204" pitchFamily="34" charset="0"/>
                <a:cs typeface="Calibri" panose="020F0502020204030204" pitchFamily="34" charset="0"/>
              </a:rPr>
              <a:t>Fachkurs Palliative Care</a:t>
            </a:r>
          </a:p>
          <a:p>
            <a:endParaRPr lang="de-DE" sz="300" dirty="0">
              <a:latin typeface="Calibri" panose="020F0502020204030204" pitchFamily="34" charset="0"/>
              <a:cs typeface="Calibri" panose="020F0502020204030204" pitchFamily="34" charset="0"/>
            </a:endParaRPr>
          </a:p>
          <a:p>
            <a:r>
              <a:rPr lang="de-DE" sz="1150" dirty="0">
                <a:latin typeface="Calibri" panose="020F0502020204030204" pitchFamily="34" charset="0"/>
                <a:cs typeface="Calibri" panose="020F0502020204030204" pitchFamily="34" charset="0"/>
              </a:rPr>
              <a:t>Der Fachkurs Palliative Care führt </a:t>
            </a:r>
            <a:r>
              <a:rPr lang="de-DE" sz="1150" b="1" dirty="0" err="1">
                <a:solidFill>
                  <a:srgbClr val="005B88"/>
                </a:solidFill>
                <a:latin typeface="Calibri" panose="020F0502020204030204" pitchFamily="34" charset="0"/>
                <a:cs typeface="Calibri" panose="020F0502020204030204" pitchFamily="34" charset="0"/>
              </a:rPr>
              <a:t>exam</a:t>
            </a:r>
            <a:r>
              <a:rPr lang="de-DE" sz="1150" b="1" dirty="0">
                <a:solidFill>
                  <a:srgbClr val="005B88"/>
                </a:solidFill>
                <a:latin typeface="Calibri" panose="020F0502020204030204" pitchFamily="34" charset="0"/>
                <a:cs typeface="Calibri" panose="020F0502020204030204" pitchFamily="34" charset="0"/>
              </a:rPr>
              <a:t>. Pflegende</a:t>
            </a:r>
            <a:r>
              <a:rPr lang="de-DE" sz="1150" b="1" dirty="0">
                <a:latin typeface="Calibri" panose="020F0502020204030204" pitchFamily="34" charset="0"/>
                <a:cs typeface="Calibri" panose="020F0502020204030204" pitchFamily="34" charset="0"/>
              </a:rPr>
              <a:t> </a:t>
            </a:r>
            <a:r>
              <a:rPr lang="de-DE" sz="1150" dirty="0">
                <a:latin typeface="Calibri" panose="020F0502020204030204" pitchFamily="34" charset="0"/>
                <a:cs typeface="Calibri" panose="020F0502020204030204" pitchFamily="34" charset="0"/>
              </a:rPr>
              <a:t>in das Konzept von Palliativpflege und -medizin ein. Er schließt mit dem Zertifikat Palliativpflege-fachkraft ab und ist anerkannt bei den Kosten-trägern der Krankenversicherung. Weitere Berufs-gruppen (</a:t>
            </a:r>
            <a:r>
              <a:rPr lang="de-DE" sz="1150" b="1" dirty="0">
                <a:solidFill>
                  <a:srgbClr val="005B88"/>
                </a:solidFill>
                <a:latin typeface="Calibri" panose="020F0502020204030204" pitchFamily="34" charset="0"/>
                <a:cs typeface="Calibri" panose="020F0502020204030204" pitchFamily="34" charset="0"/>
              </a:rPr>
              <a:t>Pflegende ohne Examen, MFA, Soz.-</a:t>
            </a:r>
            <a:r>
              <a:rPr lang="de-DE" sz="1150" b="1" dirty="0" err="1">
                <a:solidFill>
                  <a:srgbClr val="005B88"/>
                </a:solidFill>
                <a:latin typeface="Calibri" panose="020F0502020204030204" pitchFamily="34" charset="0"/>
                <a:cs typeface="Calibri" panose="020F0502020204030204" pitchFamily="34" charset="0"/>
              </a:rPr>
              <a:t>Arb</a:t>
            </a:r>
            <a:r>
              <a:rPr lang="de-DE" sz="1150" b="1" dirty="0">
                <a:solidFill>
                  <a:srgbClr val="005B88"/>
                </a:solidFill>
                <a:latin typeface="Calibri" panose="020F0502020204030204" pitchFamily="34" charset="0"/>
                <a:cs typeface="Calibri" panose="020F0502020204030204" pitchFamily="34" charset="0"/>
              </a:rPr>
              <a:t>./ Soz.-Päd., Therapeuten </a:t>
            </a:r>
            <a:r>
              <a:rPr lang="de-DE" sz="1150" dirty="0">
                <a:latin typeface="Calibri" panose="020F0502020204030204" pitchFamily="34" charset="0"/>
                <a:cs typeface="Calibri" panose="020F0502020204030204" pitchFamily="34" charset="0"/>
              </a:rPr>
              <a:t>u. a.) schließen als Palliativfachkräfte ab.</a:t>
            </a:r>
          </a:p>
          <a:p>
            <a:r>
              <a:rPr lang="de-DE" sz="1150" dirty="0">
                <a:latin typeface="Calibri" panose="020F0502020204030204" pitchFamily="34" charset="0"/>
                <a:cs typeface="Calibri" panose="020F0502020204030204" pitchFamily="34" charset="0"/>
              </a:rPr>
              <a:t>Die Teilnahme an der Fortbildung setzt i. d. R. eine Tätigkeit im Gesundheitswesen mit </a:t>
            </a:r>
            <a:r>
              <a:rPr lang="de-DE" sz="1150" b="1" dirty="0">
                <a:solidFill>
                  <a:srgbClr val="005B88"/>
                </a:solidFill>
                <a:latin typeface="Calibri" panose="020F0502020204030204" pitchFamily="34" charset="0"/>
                <a:cs typeface="Calibri" panose="020F0502020204030204" pitchFamily="34" charset="0"/>
              </a:rPr>
              <a:t>Praxisbezug</a:t>
            </a:r>
            <a:r>
              <a:rPr lang="de-DE" sz="1150" dirty="0">
                <a:latin typeface="Calibri" panose="020F0502020204030204" pitchFamily="34" charset="0"/>
                <a:cs typeface="Calibri" panose="020F0502020204030204" pitchFamily="34" charset="0"/>
              </a:rPr>
              <a:t> voraus. </a:t>
            </a:r>
          </a:p>
          <a:p>
            <a:endParaRPr lang="de-DE" sz="500" dirty="0">
              <a:latin typeface="Calibri" panose="020F0502020204030204" pitchFamily="34" charset="0"/>
              <a:cs typeface="Calibri" panose="020F0502020204030204" pitchFamily="34" charset="0"/>
            </a:endParaRPr>
          </a:p>
          <a:p>
            <a:r>
              <a:rPr lang="de-DE" sz="1300" b="1" dirty="0">
                <a:solidFill>
                  <a:srgbClr val="005B88"/>
                </a:solidFill>
                <a:latin typeface="Calibri" panose="020F0502020204030204" pitchFamily="34" charset="0"/>
                <a:cs typeface="Calibri" panose="020F0502020204030204" pitchFamily="34" charset="0"/>
              </a:rPr>
              <a:t>Teilnahme in Onlinepräsenz</a:t>
            </a:r>
          </a:p>
          <a:p>
            <a:r>
              <a:rPr lang="de-DE" sz="1150" dirty="0">
                <a:latin typeface="Calibri" panose="020F0502020204030204" pitchFamily="34" charset="0"/>
                <a:cs typeface="Calibri" panose="020F0502020204030204" pitchFamily="34" charset="0"/>
              </a:rPr>
              <a:t>Dieser Fachkurs Palliative Care findet als </a:t>
            </a:r>
            <a:r>
              <a:rPr lang="de-DE" sz="1150" b="1" dirty="0">
                <a:solidFill>
                  <a:srgbClr val="005B88"/>
                </a:solidFill>
                <a:latin typeface="Calibri" panose="020F0502020204030204" pitchFamily="34" charset="0"/>
                <a:cs typeface="Calibri" panose="020F0502020204030204" pitchFamily="34" charset="0"/>
              </a:rPr>
              <a:t>inter-aktiver Online-Präsenzkurs</a:t>
            </a:r>
            <a:r>
              <a:rPr lang="de-DE" sz="1150" dirty="0">
                <a:latin typeface="Calibri" panose="020F0502020204030204" pitchFamily="34" charset="0"/>
                <a:cs typeface="Calibri" panose="020F0502020204030204" pitchFamily="34" charset="0"/>
              </a:rPr>
              <a:t> über </a:t>
            </a:r>
            <a:r>
              <a:rPr lang="de-DE" sz="1150" b="1" dirty="0">
                <a:solidFill>
                  <a:srgbClr val="005B88"/>
                </a:solidFill>
                <a:latin typeface="Calibri" panose="020F0502020204030204" pitchFamily="34" charset="0"/>
                <a:cs typeface="Calibri" panose="020F0502020204030204" pitchFamily="34" charset="0"/>
              </a:rPr>
              <a:t>ZOOM</a:t>
            </a:r>
            <a:r>
              <a:rPr lang="de-DE" sz="1150" dirty="0">
                <a:latin typeface="Calibri" panose="020F0502020204030204" pitchFamily="34" charset="0"/>
                <a:cs typeface="Calibri" panose="020F0502020204030204" pitchFamily="34" charset="0"/>
              </a:rPr>
              <a:t> (Provider von Online-Videokonferenzen) statt, angeboten von </a:t>
            </a:r>
            <a:r>
              <a:rPr lang="de-DE" sz="1150" dirty="0" err="1">
                <a:latin typeface="Calibri" panose="020F0502020204030204" pitchFamily="34" charset="0"/>
                <a:cs typeface="Calibri" panose="020F0502020204030204" pitchFamily="34" charset="0"/>
              </a:rPr>
              <a:t>MediAcion</a:t>
            </a:r>
            <a:r>
              <a:rPr lang="de-DE" sz="1150" dirty="0">
                <a:latin typeface="Calibri" panose="020F0502020204030204" pitchFamily="34" charset="0"/>
                <a:cs typeface="Calibri" panose="020F0502020204030204" pitchFamily="34" charset="0"/>
              </a:rPr>
              <a:t>. Am eigenen Computer/Laptop zuhause oder im Büro (ohne Reisezeitverlust und –kosten) lernen die 16 bis 28 Teilnehmer*innen alle Inhalte der Palliativpflege in den bewährten 160 Stunden. Die Kursleitung ist eigens geschult im online-unterrichten. Teilnehmer*innen mit Technikfragen wird vorab geholfen, sich mit ZOOM als Plattform vertraut zu machen. </a:t>
            </a:r>
          </a:p>
          <a:p>
            <a:endParaRPr lang="de-DE" sz="500" dirty="0">
              <a:latin typeface="Calibri" panose="020F0502020204030204" pitchFamily="34" charset="0"/>
              <a:cs typeface="Calibri" panose="020F0502020204030204" pitchFamily="34" charset="0"/>
            </a:endParaRPr>
          </a:p>
          <a:p>
            <a:r>
              <a:rPr lang="de-DE" sz="1300" b="1" dirty="0">
                <a:solidFill>
                  <a:srgbClr val="005B88"/>
                </a:solidFill>
                <a:latin typeface="Calibri" panose="020F0502020204030204" pitchFamily="34" charset="0"/>
                <a:cs typeface="Calibri" panose="020F0502020204030204" pitchFamily="34" charset="0"/>
              </a:rPr>
              <a:t>Voraussetzung</a:t>
            </a:r>
            <a:r>
              <a:rPr lang="de-DE" sz="1300" dirty="0">
                <a:solidFill>
                  <a:srgbClr val="005B88"/>
                </a:solidFill>
                <a:latin typeface="Calibri" panose="020F0502020204030204" pitchFamily="34" charset="0"/>
                <a:cs typeface="Calibri" panose="020F0502020204030204" pitchFamily="34" charset="0"/>
              </a:rPr>
              <a:t> </a:t>
            </a:r>
          </a:p>
          <a:p>
            <a:r>
              <a:rPr lang="de-DE" sz="1150" dirty="0">
                <a:latin typeface="Calibri" panose="020F0502020204030204" pitchFamily="34" charset="0"/>
                <a:cs typeface="Calibri" panose="020F0502020204030204" pitchFamily="34" charset="0"/>
              </a:rPr>
              <a:t>Alle Teilnehmenden benötigen ein </a:t>
            </a:r>
            <a:r>
              <a:rPr lang="de-DE" sz="1150" b="1" dirty="0">
                <a:solidFill>
                  <a:srgbClr val="005B88"/>
                </a:solidFill>
                <a:latin typeface="Calibri" panose="020F0502020204030204" pitchFamily="34" charset="0"/>
                <a:cs typeface="Calibri" panose="020F0502020204030204" pitchFamily="34" charset="0"/>
              </a:rPr>
              <a:t>Laptop oder einen Computer</a:t>
            </a:r>
            <a:r>
              <a:rPr lang="de-DE" sz="1150" dirty="0">
                <a:latin typeface="Calibri" panose="020F0502020204030204" pitchFamily="34" charset="0"/>
                <a:cs typeface="Calibri" panose="020F0502020204030204" pitchFamily="34" charset="0"/>
              </a:rPr>
              <a:t>, </a:t>
            </a:r>
            <a:r>
              <a:rPr lang="de-DE" sz="1150" b="1" dirty="0">
                <a:solidFill>
                  <a:srgbClr val="005B88"/>
                </a:solidFill>
                <a:latin typeface="Calibri" panose="020F0502020204030204" pitchFamily="34" charset="0"/>
                <a:cs typeface="Calibri" panose="020F0502020204030204" pitchFamily="34" charset="0"/>
              </a:rPr>
              <a:t>stabiles Internet</a:t>
            </a:r>
            <a:r>
              <a:rPr lang="de-DE" sz="1150" dirty="0">
                <a:latin typeface="Calibri" panose="020F0502020204030204" pitchFamily="34" charset="0"/>
                <a:cs typeface="Calibri" panose="020F0502020204030204" pitchFamily="34" charset="0"/>
              </a:rPr>
              <a:t>, sowie einen </a:t>
            </a:r>
            <a:r>
              <a:rPr lang="de-DE" sz="1150" b="1" dirty="0">
                <a:solidFill>
                  <a:srgbClr val="005B88"/>
                </a:solidFill>
                <a:latin typeface="Calibri" panose="020F0502020204030204" pitchFamily="34" charset="0"/>
                <a:cs typeface="Calibri" panose="020F0502020204030204" pitchFamily="34" charset="0"/>
              </a:rPr>
              <a:t>ungestörten Arbeitsplatz</a:t>
            </a:r>
            <a:r>
              <a:rPr lang="de-DE" sz="1150" dirty="0">
                <a:latin typeface="Calibri" panose="020F0502020204030204" pitchFamily="34" charset="0"/>
                <a:cs typeface="Calibri" panose="020F0502020204030204" pitchFamily="34" charset="0"/>
              </a:rPr>
              <a:t>.  </a:t>
            </a:r>
          </a:p>
          <a:p>
            <a:r>
              <a:rPr lang="de-DE" sz="1150" dirty="0">
                <a:latin typeface="Calibri" panose="020F0502020204030204" pitchFamily="34" charset="0"/>
                <a:cs typeface="Calibri" panose="020F0502020204030204" pitchFamily="34" charset="0"/>
              </a:rPr>
              <a:t>(Die Teilnahme mit mehreren Personen an einem PC oder auch die Teilnahme am Smartphone oder Tablet ist nicht möglich).</a:t>
            </a:r>
          </a:p>
          <a:p>
            <a:endParaRPr lang="de-DE" sz="1100" dirty="0">
              <a:latin typeface="Calibri" panose="020F0502020204030204" pitchFamily="34" charset="0"/>
              <a:cs typeface="Calibri" panose="020F0502020204030204" pitchFamily="34" charset="0"/>
            </a:endParaRPr>
          </a:p>
        </p:txBody>
      </p:sp>
      <p:pic>
        <p:nvPicPr>
          <p:cNvPr id="9" name="Bildplatzhalter 8"/>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609" r="609" b="12603"/>
          <a:stretch/>
        </p:blipFill>
        <p:spPr>
          <a:xfrm>
            <a:off x="7361619" y="518393"/>
            <a:ext cx="3170237" cy="3931915"/>
          </a:xfrm>
          <a:prstGeom prst="roundRect">
            <a:avLst>
              <a:gd name="adj" fmla="val 3374"/>
            </a:avLst>
          </a:prstGeom>
        </p:spPr>
      </p:pic>
      <p:sp>
        <p:nvSpPr>
          <p:cNvPr id="6" name="Inhaltsplatzhalter 5"/>
          <p:cNvSpPr>
            <a:spLocks noGrp="1"/>
          </p:cNvSpPr>
          <p:nvPr>
            <p:ph idx="4294967295"/>
          </p:nvPr>
        </p:nvSpPr>
        <p:spPr>
          <a:xfrm>
            <a:off x="7506217" y="5004767"/>
            <a:ext cx="2881043" cy="2051861"/>
          </a:xfrm>
        </p:spPr>
        <p:txBody>
          <a:bodyPr/>
          <a:lstStyle/>
          <a:p>
            <a:r>
              <a:rPr lang="de-DE" sz="1200" dirty="0">
                <a:solidFill>
                  <a:schemeClr val="bg1"/>
                </a:solidFill>
                <a:latin typeface="Calibri" panose="020F0502020204030204" pitchFamily="34" charset="0"/>
                <a:cs typeface="Calibri" panose="020F0502020204030204" pitchFamily="34" charset="0"/>
              </a:rPr>
              <a:t>Im Palliativkurs geht es um das ganzheitliche Betreuungskonzept für Patienten, die sich im fortschreitenden Stadium einer </a:t>
            </a:r>
            <a:r>
              <a:rPr lang="de-DE" sz="1200" dirty="0" err="1">
                <a:solidFill>
                  <a:schemeClr val="bg1"/>
                </a:solidFill>
                <a:latin typeface="Calibri" panose="020F0502020204030204" pitchFamily="34" charset="0"/>
                <a:cs typeface="Calibri" panose="020F0502020204030204" pitchFamily="34" charset="0"/>
              </a:rPr>
              <a:t>lebensver</a:t>
            </a:r>
            <a:r>
              <a:rPr lang="de-DE" sz="1200" dirty="0">
                <a:solidFill>
                  <a:schemeClr val="bg1"/>
                </a:solidFill>
                <a:latin typeface="Calibri" panose="020F0502020204030204" pitchFamily="34" charset="0"/>
                <a:cs typeface="Calibri" panose="020F0502020204030204" pitchFamily="34" charset="0"/>
              </a:rPr>
              <a:t>-kürzenden Erkrankung befinden und um die Begleitung der Angehörigen. Palliative Care beinhaltet u. a. die symptomorientierte, kreative und individuelle Pflege und die Auseinandersetzung mit den Themen Sterben, Tod und Trauer. Sie möchten mehr erfahren?  Dann freuen wir uns über Ihren Anruf!</a:t>
            </a:r>
          </a:p>
          <a:p>
            <a:endParaRPr lang="de-DE" dirty="0"/>
          </a:p>
        </p:txBody>
      </p:sp>
      <p:sp>
        <p:nvSpPr>
          <p:cNvPr id="7" name="Textplatzhalter 6"/>
          <p:cNvSpPr>
            <a:spLocks noGrp="1"/>
          </p:cNvSpPr>
          <p:nvPr>
            <p:ph type="body" sz="quarter" idx="4294967295"/>
          </p:nvPr>
        </p:nvSpPr>
        <p:spPr>
          <a:xfrm>
            <a:off x="7498363" y="4716735"/>
            <a:ext cx="2773362" cy="169658"/>
          </a:xfrm>
        </p:spPr>
        <p:txBody>
          <a:bodyPr/>
          <a:lstStyle/>
          <a:p>
            <a:r>
              <a:rPr lang="de-DE" sz="1400" b="1" dirty="0">
                <a:solidFill>
                  <a:schemeClr val="bg1"/>
                </a:solidFill>
                <a:latin typeface="Calibri" panose="020F0502020204030204" pitchFamily="34" charset="0"/>
                <a:cs typeface="Calibri" panose="020F0502020204030204" pitchFamily="34" charset="0"/>
              </a:rPr>
              <a:t>Was ist Palliative Care?</a:t>
            </a:r>
          </a:p>
        </p:txBody>
      </p:sp>
      <p:sp>
        <p:nvSpPr>
          <p:cNvPr id="8" name="Inhaltsplatzhalter 1"/>
          <p:cNvSpPr txBox="1">
            <a:spLocks/>
          </p:cNvSpPr>
          <p:nvPr/>
        </p:nvSpPr>
        <p:spPr>
          <a:xfrm>
            <a:off x="3906541" y="468263"/>
            <a:ext cx="3094072" cy="6408712"/>
          </a:xfrm>
          <a:prstGeom prst="rect">
            <a:avLst/>
          </a:prstGeom>
        </p:spPr>
        <p:txBody>
          <a:bodyPr vert="horz" lIns="0" tIns="0" rIns="0" bIns="0" rtlCol="0">
            <a:noAutofit/>
          </a:bodyPr>
          <a:lstStyle>
            <a:lvl1pPr marL="0" indent="0" algn="l" defTabSz="1043056" rtl="0" eaLnBrk="1" latinLnBrk="0" hangingPunct="1">
              <a:lnSpc>
                <a:spcPct val="114000"/>
              </a:lnSpc>
              <a:spcBef>
                <a:spcPts val="0"/>
              </a:spcBef>
              <a:buFont typeface="Arial" pitchFamily="34" charset="0"/>
              <a:buNone/>
              <a:defRPr sz="1000" kern="1200">
                <a:solidFill>
                  <a:schemeClr val="tx1"/>
                </a:solidFill>
                <a:latin typeface="+mn-lt"/>
                <a:ea typeface="+mn-ea"/>
                <a:cs typeface="+mn-cs"/>
              </a:defRPr>
            </a:lvl1pPr>
            <a:lvl2pPr marL="521528" indent="0" algn="l" defTabSz="1043056" rtl="0" eaLnBrk="1" latinLnBrk="0" hangingPunct="1">
              <a:spcBef>
                <a:spcPct val="20000"/>
              </a:spcBef>
              <a:buFont typeface="Arial" pitchFamily="34" charset="0"/>
              <a:buNone/>
              <a:defRPr sz="3200" kern="1200">
                <a:solidFill>
                  <a:schemeClr val="tx1"/>
                </a:solidFill>
                <a:latin typeface="+mn-lt"/>
                <a:ea typeface="+mn-ea"/>
                <a:cs typeface="+mn-cs"/>
              </a:defRPr>
            </a:lvl2pPr>
            <a:lvl3pPr marL="1043056" indent="0" algn="l" defTabSz="1043056" rtl="0" eaLnBrk="1" latinLnBrk="0" hangingPunct="1">
              <a:spcBef>
                <a:spcPct val="20000"/>
              </a:spcBef>
              <a:buFont typeface="Arial" pitchFamily="34" charset="0"/>
              <a:buNone/>
              <a:defRPr sz="2700" kern="1200">
                <a:solidFill>
                  <a:schemeClr val="tx1"/>
                </a:solidFill>
                <a:latin typeface="+mn-lt"/>
                <a:ea typeface="+mn-ea"/>
                <a:cs typeface="+mn-cs"/>
              </a:defRPr>
            </a:lvl3pPr>
            <a:lvl4pPr marL="1564584" indent="0" algn="l" defTabSz="1043056" rtl="0" eaLnBrk="1" latinLnBrk="0" hangingPunct="1">
              <a:spcBef>
                <a:spcPct val="20000"/>
              </a:spcBef>
              <a:buFont typeface="Arial" pitchFamily="34" charset="0"/>
              <a:buNone/>
              <a:defRPr sz="2300" kern="1200">
                <a:solidFill>
                  <a:schemeClr val="tx1"/>
                </a:solidFill>
                <a:latin typeface="+mn-lt"/>
                <a:ea typeface="+mn-ea"/>
                <a:cs typeface="+mn-cs"/>
              </a:defRPr>
            </a:lvl4pPr>
            <a:lvl5pPr marL="2086112" indent="0" algn="l" defTabSz="1043056" rtl="0" eaLnBrk="1" latinLnBrk="0" hangingPunct="1">
              <a:spcBef>
                <a:spcPct val="20000"/>
              </a:spcBef>
              <a:buFont typeface="Arial" pitchFamily="34" charset="0"/>
              <a:buNone/>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de-DE" sz="1300" b="1" dirty="0">
                <a:solidFill>
                  <a:srgbClr val="005B88"/>
                </a:solidFill>
                <a:latin typeface="Calibri" panose="020F0502020204030204" pitchFamily="34" charset="0"/>
                <a:cs typeface="Calibri" panose="020F0502020204030204" pitchFamily="34" charset="0"/>
              </a:rPr>
              <a:t>Inhalte</a:t>
            </a:r>
          </a:p>
          <a:p>
            <a:pPr marL="171450" indent="-171450">
              <a:buFontTx/>
              <a:buChar char="-"/>
            </a:pPr>
            <a:r>
              <a:rPr lang="de-DE" sz="1150" dirty="0">
                <a:latin typeface="Calibri" panose="020F0502020204030204" pitchFamily="34" charset="0"/>
                <a:cs typeface="Calibri" panose="020F0502020204030204" pitchFamily="34" charset="0"/>
              </a:rPr>
              <a:t>Schmerzerkennung und –</a:t>
            </a:r>
            <a:r>
              <a:rPr lang="de-DE" sz="1150" dirty="0" err="1">
                <a:latin typeface="Calibri" panose="020F0502020204030204" pitchFamily="34" charset="0"/>
                <a:cs typeface="Calibri" panose="020F0502020204030204" pitchFamily="34" charset="0"/>
              </a:rPr>
              <a:t>behandlung</a:t>
            </a:r>
            <a:endParaRPr lang="de-DE" sz="1150" dirty="0">
              <a:latin typeface="Calibri" panose="020F0502020204030204" pitchFamily="34" charset="0"/>
              <a:cs typeface="Calibri" panose="020F0502020204030204" pitchFamily="34" charset="0"/>
            </a:endParaRPr>
          </a:p>
          <a:p>
            <a:pPr marL="171450" indent="-171450">
              <a:buFontTx/>
              <a:buChar char="-"/>
            </a:pPr>
            <a:r>
              <a:rPr lang="de-DE" sz="1150" dirty="0">
                <a:latin typeface="Calibri" panose="020F0502020204030204" pitchFamily="34" charset="0"/>
                <a:cs typeface="Calibri" panose="020F0502020204030204" pitchFamily="34" charset="0"/>
              </a:rPr>
              <a:t>Diagnose und Therapie von Begleitsymptomen</a:t>
            </a:r>
          </a:p>
          <a:p>
            <a:pPr marL="171450" indent="-171450">
              <a:buFontTx/>
              <a:buChar char="-"/>
            </a:pPr>
            <a:r>
              <a:rPr lang="de-DE" sz="1150" dirty="0">
                <a:latin typeface="Calibri" panose="020F0502020204030204" pitchFamily="34" charset="0"/>
                <a:cs typeface="Calibri" panose="020F0502020204030204" pitchFamily="34" charset="0"/>
              </a:rPr>
              <a:t>Besonderheiten in der Terminalphase</a:t>
            </a:r>
          </a:p>
          <a:p>
            <a:pPr marL="171450" indent="-171450">
              <a:buFontTx/>
              <a:buChar char="-"/>
            </a:pPr>
            <a:r>
              <a:rPr lang="de-DE" sz="1150" dirty="0">
                <a:latin typeface="Calibri" panose="020F0502020204030204" pitchFamily="34" charset="0"/>
                <a:cs typeface="Calibri" panose="020F0502020204030204" pitchFamily="34" charset="0"/>
              </a:rPr>
              <a:t>Sterbebegleitung und Schmerzerkennung bei Demenz</a:t>
            </a:r>
          </a:p>
          <a:p>
            <a:pPr marL="171450" indent="-171450">
              <a:buFontTx/>
              <a:buChar char="-"/>
            </a:pPr>
            <a:r>
              <a:rPr lang="de-DE" sz="1150" dirty="0">
                <a:latin typeface="Calibri" panose="020F0502020204030204" pitchFamily="34" charset="0"/>
                <a:cs typeface="Calibri" panose="020F0502020204030204" pitchFamily="34" charset="0"/>
              </a:rPr>
              <a:t>Aromatherapie, Basale Stimulation, Akupressur</a:t>
            </a:r>
          </a:p>
          <a:p>
            <a:pPr marL="171450" indent="-171450">
              <a:buFontTx/>
              <a:buChar char="-"/>
            </a:pPr>
            <a:r>
              <a:rPr lang="de-DE" sz="1150" dirty="0">
                <a:latin typeface="Calibri" panose="020F0502020204030204" pitchFamily="34" charset="0"/>
                <a:cs typeface="Calibri" panose="020F0502020204030204" pitchFamily="34" charset="0"/>
              </a:rPr>
              <a:t>Krisenintervention und Notfallpläne</a:t>
            </a:r>
          </a:p>
          <a:p>
            <a:pPr marL="171450" indent="-171450">
              <a:buFontTx/>
              <a:buChar char="-"/>
            </a:pPr>
            <a:r>
              <a:rPr lang="de-DE" sz="1150" dirty="0">
                <a:latin typeface="Calibri" panose="020F0502020204030204" pitchFamily="34" charset="0"/>
                <a:cs typeface="Calibri" panose="020F0502020204030204" pitchFamily="34" charset="0"/>
              </a:rPr>
              <a:t>Wahrnehmung und Kommunikation</a:t>
            </a:r>
          </a:p>
          <a:p>
            <a:pPr marL="171450" indent="-171450">
              <a:buFontTx/>
              <a:buChar char="-"/>
            </a:pPr>
            <a:r>
              <a:rPr lang="de-DE" sz="1150" dirty="0">
                <a:latin typeface="Calibri" panose="020F0502020204030204" pitchFamily="34" charset="0"/>
                <a:cs typeface="Calibri" panose="020F0502020204030204" pitchFamily="34" charset="0"/>
              </a:rPr>
              <a:t>Sterbe- und Trauerbegleitung</a:t>
            </a:r>
          </a:p>
          <a:p>
            <a:pPr marL="171450" indent="-171450">
              <a:buFontTx/>
              <a:buChar char="-"/>
            </a:pPr>
            <a:r>
              <a:rPr lang="de-DE" sz="1150" dirty="0">
                <a:latin typeface="Calibri" panose="020F0502020204030204" pitchFamily="34" charset="0"/>
                <a:cs typeface="Calibri" panose="020F0502020204030204" pitchFamily="34" charset="0"/>
              </a:rPr>
              <a:t>Umgang mit Tod und Trauer</a:t>
            </a:r>
          </a:p>
          <a:p>
            <a:pPr marL="171450" indent="-171450">
              <a:buFontTx/>
              <a:buChar char="-"/>
            </a:pPr>
            <a:r>
              <a:rPr lang="de-DE" sz="1150" dirty="0">
                <a:latin typeface="Calibri" panose="020F0502020204030204" pitchFamily="34" charset="0"/>
                <a:cs typeface="Calibri" panose="020F0502020204030204" pitchFamily="34" charset="0"/>
              </a:rPr>
              <a:t>Patientenverfügung, Bewältigung </a:t>
            </a:r>
            <a:r>
              <a:rPr lang="de-DE" sz="1150" dirty="0" err="1">
                <a:latin typeface="Calibri" panose="020F0502020204030204" pitchFamily="34" charset="0"/>
                <a:cs typeface="Calibri" panose="020F0502020204030204" pitchFamily="34" charset="0"/>
              </a:rPr>
              <a:t>eth</a:t>
            </a:r>
            <a:r>
              <a:rPr lang="de-DE" sz="1150" dirty="0">
                <a:latin typeface="Calibri" panose="020F0502020204030204" pitchFamily="34" charset="0"/>
                <a:cs typeface="Calibri" panose="020F0502020204030204" pitchFamily="34" charset="0"/>
              </a:rPr>
              <a:t>. Krisen</a:t>
            </a:r>
          </a:p>
          <a:p>
            <a:pPr marL="171450" indent="-171450">
              <a:buFontTx/>
              <a:buChar char="-"/>
            </a:pPr>
            <a:r>
              <a:rPr lang="de-DE" sz="1150" dirty="0">
                <a:latin typeface="Calibri" panose="020F0502020204030204" pitchFamily="34" charset="0"/>
                <a:cs typeface="Calibri" panose="020F0502020204030204" pitchFamily="34" charset="0"/>
              </a:rPr>
              <a:t>Religiöse Aspekte, Riten, Spiritualität</a:t>
            </a:r>
          </a:p>
          <a:p>
            <a:pPr marL="171450" indent="-171450">
              <a:buFontTx/>
              <a:buChar char="-"/>
            </a:pPr>
            <a:r>
              <a:rPr lang="de-DE" sz="1150" dirty="0">
                <a:latin typeface="Calibri" panose="020F0502020204030204" pitchFamily="34" charset="0"/>
                <a:cs typeface="Calibri" panose="020F0502020204030204" pitchFamily="34" charset="0"/>
              </a:rPr>
              <a:t>Zusammenarbeit im multiprofessionellen Team</a:t>
            </a:r>
          </a:p>
          <a:p>
            <a:pPr marL="171450" indent="-171450">
              <a:buFontTx/>
              <a:buChar char="-"/>
            </a:pPr>
            <a:r>
              <a:rPr lang="de-DE" sz="1150" dirty="0">
                <a:latin typeface="Calibri" panose="020F0502020204030204" pitchFamily="34" charset="0"/>
                <a:cs typeface="Calibri" panose="020F0502020204030204" pitchFamily="34" charset="0"/>
              </a:rPr>
              <a:t>Einbindung von Ehrenamtlichen</a:t>
            </a:r>
          </a:p>
          <a:p>
            <a:pPr marL="171450" indent="-171450">
              <a:buFontTx/>
              <a:buChar char="-"/>
            </a:pPr>
            <a:r>
              <a:rPr lang="de-DE" sz="1150" dirty="0">
                <a:latin typeface="Calibri" panose="020F0502020204030204" pitchFamily="34" charset="0"/>
                <a:cs typeface="Calibri" panose="020F0502020204030204" pitchFamily="34" charset="0"/>
              </a:rPr>
              <a:t>Palliativberatung gem. §132g SGB V zu ethischen und palliativpflegerischen Optionen</a:t>
            </a:r>
          </a:p>
          <a:p>
            <a:pPr algn="ctr"/>
            <a:endParaRPr lang="de-DE" sz="500" b="1" dirty="0">
              <a:latin typeface="Calibri" panose="020F0502020204030204" pitchFamily="34" charset="0"/>
              <a:cs typeface="Calibri" panose="020F0502020204030204" pitchFamily="34" charset="0"/>
            </a:endParaRPr>
          </a:p>
          <a:p>
            <a:r>
              <a:rPr lang="de-DE" sz="1150" b="1" dirty="0">
                <a:solidFill>
                  <a:srgbClr val="005B88"/>
                </a:solidFill>
                <a:latin typeface="Calibri" panose="020F0502020204030204" pitchFamily="34" charset="0"/>
                <a:cs typeface="Calibri" panose="020F0502020204030204" pitchFamily="34" charset="0"/>
              </a:rPr>
              <a:t>Unterrichtspläne</a:t>
            </a:r>
            <a:r>
              <a:rPr lang="de-DE" sz="1150" dirty="0">
                <a:latin typeface="Calibri" panose="020F0502020204030204" pitchFamily="34" charset="0"/>
                <a:cs typeface="Calibri" panose="020F0502020204030204" pitchFamily="34" charset="0"/>
              </a:rPr>
              <a:t> können einen Monat vor Kursbeginn abgerufen werden unter </a:t>
            </a:r>
            <a:r>
              <a:rPr lang="de-DE" sz="1150" b="1" dirty="0">
                <a:solidFill>
                  <a:srgbClr val="005B88"/>
                </a:solidFill>
                <a:latin typeface="Calibri" panose="020F0502020204030204" pitchFamily="34" charset="0"/>
                <a:cs typeface="Calibri" panose="020F0502020204030204" pitchFamily="34" charset="0"/>
              </a:rPr>
              <a:t>www.mediacion.de</a:t>
            </a:r>
          </a:p>
          <a:p>
            <a:endParaRPr lang="de-DE" sz="500" b="1" dirty="0">
              <a:latin typeface="Calibri" panose="020F0502020204030204" pitchFamily="34" charset="0"/>
              <a:cs typeface="Calibri" panose="020F0502020204030204" pitchFamily="34" charset="0"/>
            </a:endParaRPr>
          </a:p>
          <a:p>
            <a:r>
              <a:rPr lang="de-DE" sz="1300" b="1" dirty="0">
                <a:solidFill>
                  <a:srgbClr val="005B88"/>
                </a:solidFill>
                <a:latin typeface="Calibri" panose="020F0502020204030204" pitchFamily="34" charset="0"/>
                <a:cs typeface="Calibri" panose="020F0502020204030204" pitchFamily="34" charset="0"/>
              </a:rPr>
              <a:t>Nachholen</a:t>
            </a:r>
          </a:p>
          <a:p>
            <a:r>
              <a:rPr lang="de-DE" sz="1150" dirty="0">
                <a:latin typeface="Calibri" panose="020F0502020204030204" pitchFamily="34" charset="0"/>
                <a:cs typeface="Calibri" panose="020F0502020204030204" pitchFamily="34" charset="0"/>
              </a:rPr>
              <a:t>Verpasste Kurswochen oder Kurstage können nachgeholt werden, um das Weiterbildungsziel zu erreichen. Wir berechnen bei Krankheit eine Verwaltungspauschale von 100 Euro. Sollten Teilnehmer*innen aus betrieblichen Gründen ausfallen, berechnen wir 250 Euro pro Blockeinheit. </a:t>
            </a:r>
          </a:p>
          <a:p>
            <a:endParaRPr lang="de-DE" sz="500" dirty="0">
              <a:latin typeface="Calibri" panose="020F0502020204030204" pitchFamily="34" charset="0"/>
              <a:cs typeface="Calibri" panose="020F0502020204030204" pitchFamily="34" charset="0"/>
            </a:endParaRPr>
          </a:p>
          <a:p>
            <a:r>
              <a:rPr lang="de-DE" sz="1300" b="1" dirty="0">
                <a:solidFill>
                  <a:srgbClr val="005B88"/>
                </a:solidFill>
                <a:latin typeface="Calibri" panose="020F0502020204030204" pitchFamily="34" charset="0"/>
                <a:cs typeface="Calibri" panose="020F0502020204030204" pitchFamily="34" charset="0"/>
              </a:rPr>
              <a:t>Weitere Kurse </a:t>
            </a:r>
          </a:p>
          <a:p>
            <a:r>
              <a:rPr lang="de-DE" sz="1150" dirty="0">
                <a:latin typeface="Calibri" panose="020F0502020204030204" pitchFamily="34" charset="0"/>
                <a:cs typeface="Calibri" panose="020F0502020204030204" pitchFamily="34" charset="0"/>
              </a:rPr>
              <a:t>Weitere Angebote rund um das Thema Pflege und Palliative Care finden Sie auf unserer Internetseite unter </a:t>
            </a:r>
            <a:r>
              <a:rPr lang="de-DE" sz="1150" dirty="0">
                <a:latin typeface="Calibri" panose="020F0502020204030204" pitchFamily="34" charset="0"/>
                <a:cs typeface="Calibri" panose="020F0502020204030204" pitchFamily="34" charset="0"/>
                <a:hlinkClick r:id="rId3"/>
              </a:rPr>
              <a:t>www.mediacion.de</a:t>
            </a:r>
            <a:endParaRPr lang="de-DE" sz="1150" dirty="0">
              <a:latin typeface="Calibri" panose="020F0502020204030204" pitchFamily="34" charset="0"/>
              <a:cs typeface="Calibri" panose="020F0502020204030204" pitchFamily="34" charset="0"/>
            </a:endParaRPr>
          </a:p>
          <a:p>
            <a:pPr algn="ctr"/>
            <a:endParaRPr lang="de-DE" sz="1150" b="1" dirty="0"/>
          </a:p>
          <a:p>
            <a:pPr algn="ctr"/>
            <a:endParaRPr lang="de-DE" b="1" dirty="0"/>
          </a:p>
          <a:p>
            <a:pPr algn="ctr"/>
            <a:endParaRPr lang="de-DE" b="1" dirty="0"/>
          </a:p>
          <a:p>
            <a:pPr algn="ctr"/>
            <a:endParaRPr lang="de-DE" b="1" dirty="0"/>
          </a:p>
          <a:p>
            <a:pPr algn="ctr"/>
            <a:endParaRPr lang="de-DE" b="1" dirty="0"/>
          </a:p>
        </p:txBody>
      </p:sp>
      <p:sp>
        <p:nvSpPr>
          <p:cNvPr id="3" name="Abgerundetes Rechteck 2"/>
          <p:cNvSpPr/>
          <p:nvPr/>
        </p:nvSpPr>
        <p:spPr>
          <a:xfrm>
            <a:off x="8803084" y="2700511"/>
            <a:ext cx="1800200" cy="288032"/>
          </a:xfrm>
          <a:prstGeom prst="roundRect">
            <a:avLst/>
          </a:prstGeom>
          <a:solidFill>
            <a:srgbClr val="005B88"/>
          </a:solidFill>
          <a:ln>
            <a:solidFill>
              <a:srgbClr val="8B8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t>Unser Kursbuch</a:t>
            </a:r>
          </a:p>
        </p:txBody>
      </p:sp>
    </p:spTree>
    <p:extLst>
      <p:ext uri="{BB962C8B-B14F-4D97-AF65-F5344CB8AC3E}">
        <p14:creationId xmlns:p14="http://schemas.microsoft.com/office/powerpoint/2010/main" val="2741209946"/>
      </p:ext>
    </p:extLst>
  </p:cSld>
  <p:clrMapOvr>
    <a:masterClrMapping/>
  </p:clrMapOvr>
</p:sld>
</file>

<file path=ppt/theme/theme1.xml><?xml version="1.0" encoding="utf-8"?>
<a:theme xmlns:a="http://schemas.openxmlformats.org/drawingml/2006/main" name="KA Stapelfeld Flyer DIN lang 12-18">
  <a:themeElements>
    <a:clrScheme name="KA Stapelfeld">
      <a:dk1>
        <a:srgbClr val="000000"/>
      </a:dk1>
      <a:lt1>
        <a:srgbClr val="FFFFFF"/>
      </a:lt1>
      <a:dk2>
        <a:srgbClr val="FBB900"/>
      </a:dk2>
      <a:lt2>
        <a:srgbClr val="FFFFFF"/>
      </a:lt2>
      <a:accent1>
        <a:srgbClr val="FBB900"/>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KA Stapelfeld">
      <a:majorFont>
        <a:latin typeface="Tahoma"/>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BB90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AS Flyer Vorlage DIN Lang 03-20 final" id="{17C1CFF5-3ED6-4803-9D95-8B41C9DDBB1B}" vid="{A34303B5-0993-4673-8E48-170384A040F2}"/>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KAS Flyer Vorlage DIN Lang 03-20 final (1)</Template>
  <TotalTime>0</TotalTime>
  <Words>552</Words>
  <Application>Microsoft Office PowerPoint</Application>
  <PresentationFormat>Benutzerdefiniert</PresentationFormat>
  <Paragraphs>65</Paragraphs>
  <Slides>2</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vt:i4>
      </vt:variant>
    </vt:vector>
  </HeadingPairs>
  <TitlesOfParts>
    <vt:vector size="7" baseType="lpstr">
      <vt:lpstr>Arial</vt:lpstr>
      <vt:lpstr>Calibri</vt:lpstr>
      <vt:lpstr>Helvetica</vt:lpstr>
      <vt:lpstr>Tahoma</vt:lpstr>
      <vt:lpstr>KA Stapelfeld Flyer DIN lang 12-18</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Maisel Svenja</dc:creator>
  <cp:lastModifiedBy>Neuhaus, Denise (SRH Fernhochschule Student)</cp:lastModifiedBy>
  <cp:revision>84</cp:revision>
  <cp:lastPrinted>2021-07-20T13:48:12Z</cp:lastPrinted>
  <dcterms:created xsi:type="dcterms:W3CDTF">2020-04-24T10:53:50Z</dcterms:created>
  <dcterms:modified xsi:type="dcterms:W3CDTF">2024-05-07T10:57:42Z</dcterms:modified>
</cp:coreProperties>
</file>